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3309" r:id="rId4"/>
    <p:sldId id="3414" r:id="rId5"/>
    <p:sldId id="3325" r:id="rId6"/>
    <p:sldId id="3326" r:id="rId7"/>
    <p:sldId id="3413" r:id="rId8"/>
    <p:sldId id="3423" r:id="rId9"/>
    <p:sldId id="3426" r:id="rId10"/>
    <p:sldId id="3427" r:id="rId11"/>
    <p:sldId id="3433" r:id="rId12"/>
    <p:sldId id="3434" r:id="rId13"/>
    <p:sldId id="3435" r:id="rId14"/>
    <p:sldId id="3436" r:id="rId15"/>
    <p:sldId id="3424" r:id="rId16"/>
    <p:sldId id="3437"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Grimsrud" initials="AG" lastIdx="3" clrIdx="0">
    <p:extLst>
      <p:ext uri="{19B8F6BF-5375-455C-9EA6-DF929625EA0E}">
        <p15:presenceInfo xmlns:p15="http://schemas.microsoft.com/office/powerpoint/2012/main" userId="f85a3dff-7d89-4dbf-9104-c8b3290d15ec" providerId="Windows Live"/>
      </p:ext>
    </p:extLst>
  </p:cmAuthor>
  <p:cmAuthor id="2" name="Lynne Wilkinson" initials="LW" lastIdx="6" clrIdx="1">
    <p:extLst>
      <p:ext uri="{19B8F6BF-5375-455C-9EA6-DF929625EA0E}">
        <p15:presenceInfo xmlns:p15="http://schemas.microsoft.com/office/powerpoint/2012/main" userId="a048b546011a2e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CAA"/>
    <a:srgbClr val="EE1450"/>
    <a:srgbClr val="E4002B"/>
    <a:srgbClr val="F3A821"/>
    <a:srgbClr val="FEF3D4"/>
    <a:srgbClr val="E8303B"/>
    <a:srgbClr val="43695B"/>
    <a:srgbClr val="0099D2"/>
    <a:srgbClr val="383333"/>
    <a:srgbClr val="51284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78846"/>
  </p:normalViewPr>
  <p:slideViewPr>
    <p:cSldViewPr snapToGrid="0" snapToObjects="1">
      <p:cViewPr varScale="1">
        <p:scale>
          <a:sx n="49" d="100"/>
          <a:sy n="49" d="100"/>
        </p:scale>
        <p:origin x="56" y="12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9" d="100"/>
          <a:sy n="69" d="100"/>
        </p:scale>
        <p:origin x="-2568" y="-12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105CAA"/>
            </a:solidFill>
            <a:effectLst/>
          </c:spPr>
          <c:dPt>
            <c:idx val="0"/>
            <c:bubble3D val="0"/>
            <c:extLst>
              <c:ext xmlns:c16="http://schemas.microsoft.com/office/drawing/2014/chart" uri="{C3380CC4-5D6E-409C-BE32-E72D297353CC}">
                <c16:uniqueId val="{00000001-E0BD-47D2-97E2-888FB05AA89A}"/>
              </c:ext>
            </c:extLst>
          </c:dPt>
          <c:dPt>
            <c:idx val="1"/>
            <c:bubble3D val="0"/>
            <c:spPr>
              <a:solidFill>
                <a:srgbClr val="105CAA">
                  <a:alpha val="20000"/>
                </a:srgbClr>
              </a:solidFill>
              <a:effectLst/>
            </c:spPr>
            <c:extLst>
              <c:ext xmlns:c16="http://schemas.microsoft.com/office/drawing/2014/chart" uri="{C3380CC4-5D6E-409C-BE32-E72D297353CC}">
                <c16:uniqueId val="{00000003-E0BD-47D2-97E2-888FB05AA89A}"/>
              </c:ext>
            </c:extLst>
          </c:dPt>
          <c:cat>
            <c:strRef>
              <c:f>Sheet1!$A$2:$A$3</c:f>
              <c:strCache>
                <c:ptCount val="2"/>
                <c:pt idx="0">
                  <c:v>1st Qtr</c:v>
                </c:pt>
                <c:pt idx="1">
                  <c:v>2nd Qtr</c:v>
                </c:pt>
              </c:strCache>
            </c:strRef>
          </c:cat>
          <c:val>
            <c:numRef>
              <c:f>Sheet1!$B$2:$B$3</c:f>
              <c:numCache>
                <c:formatCode>General</c:formatCode>
                <c:ptCount val="2"/>
                <c:pt idx="0">
                  <c:v>48</c:v>
                </c:pt>
                <c:pt idx="1">
                  <c:v>52</c:v>
                </c:pt>
              </c:numCache>
            </c:numRef>
          </c:val>
          <c:extLst>
            <c:ext xmlns:c16="http://schemas.microsoft.com/office/drawing/2014/chart" uri="{C3380CC4-5D6E-409C-BE32-E72D297353CC}">
              <c16:uniqueId val="{00000004-E0BD-47D2-97E2-888FB05AA89A}"/>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4002B"/>
              </a:solidFill>
            </c:spPr>
            <c:extLst>
              <c:ext xmlns:c16="http://schemas.microsoft.com/office/drawing/2014/chart" uri="{C3380CC4-5D6E-409C-BE32-E72D297353CC}">
                <c16:uniqueId val="{00000001-8CC8-4511-8DCC-1C9FC5645CE3}"/>
              </c:ext>
            </c:extLst>
          </c:dPt>
          <c:dPt>
            <c:idx val="1"/>
            <c:bubble3D val="0"/>
            <c:spPr>
              <a:solidFill>
                <a:srgbClr val="7F7F7F">
                  <a:alpha val="30000"/>
                </a:srgbClr>
              </a:solidFill>
            </c:spPr>
            <c:extLst>
              <c:ext xmlns:c16="http://schemas.microsoft.com/office/drawing/2014/chart" uri="{C3380CC4-5D6E-409C-BE32-E72D297353CC}">
                <c16:uniqueId val="{00000003-8CC8-4511-8DCC-1C9FC5645CE3}"/>
              </c:ext>
            </c:extLst>
          </c:dPt>
          <c:cat>
            <c:strRef>
              <c:f>Sheet1!$A$2:$A$3</c:f>
              <c:strCache>
                <c:ptCount val="2"/>
                <c:pt idx="0">
                  <c:v>1st Qtr</c:v>
                </c:pt>
                <c:pt idx="1">
                  <c:v>2nd Qtr</c:v>
                </c:pt>
              </c:strCache>
            </c:strRef>
          </c:cat>
          <c:val>
            <c:numRef>
              <c:f>Sheet1!$B$2:$B$3</c:f>
              <c:numCache>
                <c:formatCode>General</c:formatCode>
                <c:ptCount val="2"/>
                <c:pt idx="0">
                  <c:v>59.7</c:v>
                </c:pt>
                <c:pt idx="1">
                  <c:v>40.299999999999997</c:v>
                </c:pt>
              </c:numCache>
            </c:numRef>
          </c:val>
          <c:extLst>
            <c:ext xmlns:c16="http://schemas.microsoft.com/office/drawing/2014/chart" uri="{C3380CC4-5D6E-409C-BE32-E72D297353CC}">
              <c16:uniqueId val="{00000004-8CC8-4511-8DCC-1C9FC5645CE3}"/>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ZA" sz="2400" b="1" dirty="0">
                <a:latin typeface="Franklin Gothic Book" panose="020B0503020102020204" pitchFamily="34" charset="0"/>
              </a:rPr>
              <a:t>DIFFERENTIATION</a:t>
            </a:r>
            <a:r>
              <a:rPr lang="en-ZA" sz="2400" b="1" baseline="0" dirty="0">
                <a:latin typeface="Franklin Gothic Book" panose="020B0503020102020204" pitchFamily="34" charset="0"/>
              </a:rPr>
              <a:t> ELEMENTS</a:t>
            </a:r>
            <a:endParaRPr lang="en-ZA" sz="2400" b="1" dirty="0">
              <a:latin typeface="Franklin Gothic Book" panose="020B0503020102020204" pitchFamily="34" charset="0"/>
            </a:endParaRPr>
          </a:p>
        </c:rich>
      </c:tx>
      <c:layout>
        <c:manualLayout>
          <c:xMode val="edge"/>
          <c:yMode val="edge"/>
          <c:x val="0.17742452290484823"/>
          <c:y val="8.5864032177337263E-2"/>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spPr>
            <a:solidFill>
              <a:srgbClr val="C00000"/>
            </a:solidFill>
          </c:spPr>
          <c:explosion val="1"/>
          <c:dPt>
            <c:idx val="0"/>
            <c:bubble3D val="0"/>
            <c:spPr>
              <a:solidFill>
                <a:srgbClr val="E8303B"/>
              </a:solidFill>
              <a:ln w="19050">
                <a:solidFill>
                  <a:schemeClr val="lt1"/>
                </a:solidFill>
              </a:ln>
              <a:effectLst/>
            </c:spPr>
            <c:extLst>
              <c:ext xmlns:c16="http://schemas.microsoft.com/office/drawing/2014/chart" uri="{C3380CC4-5D6E-409C-BE32-E72D297353CC}">
                <c16:uniqueId val="{00000001-9777-EB4F-B168-48F895E59B40}"/>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9777-EB4F-B168-48F895E59B40}"/>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777-EB4F-B168-48F895E59B40}"/>
              </c:ext>
            </c:extLst>
          </c:dPt>
          <c:dLbls>
            <c:dLbl>
              <c:idx val="0"/>
              <c:layout>
                <c:manualLayout>
                  <c:x val="-2.8053754977784756E-2"/>
                  <c:y val="0.14568468052825645"/>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Franklin Gothic Book" panose="020B0503020102020204" pitchFamily="34" charset="0"/>
                        <a:ea typeface="+mn-ea"/>
                        <a:cs typeface="+mn-cs"/>
                      </a:defRPr>
                    </a:pPr>
                    <a:r>
                      <a:rPr lang="en-US" sz="2000" b="1" baseline="0" dirty="0">
                        <a:solidFill>
                          <a:schemeClr val="bg1"/>
                        </a:solidFill>
                        <a:latin typeface="Franklin Gothic Book" panose="020B0503020102020204" pitchFamily="34" charset="0"/>
                      </a:rPr>
                      <a:t>POPULATION</a:t>
                    </a:r>
                    <a:endParaRPr lang="en-US" sz="2000" b="1" dirty="0">
                      <a:solidFill>
                        <a:schemeClr val="bg1"/>
                      </a:solidFill>
                      <a:latin typeface="Franklin Gothic Book" panose="020B0503020102020204" pitchFamily="34" charset="0"/>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61276315040361573"/>
                      <c:h val="0.20879407798467853"/>
                    </c:manualLayout>
                  </c15:layout>
                </c:ext>
                <c:ext xmlns:c16="http://schemas.microsoft.com/office/drawing/2014/chart" uri="{C3380CC4-5D6E-409C-BE32-E72D297353CC}">
                  <c16:uniqueId val="{00000001-9777-EB4F-B168-48F895E59B40}"/>
                </c:ext>
              </c:extLst>
            </c:dLbl>
            <c:dLbl>
              <c:idx val="1"/>
              <c:layout>
                <c:manualLayout>
                  <c:x val="-6.0637617333666781E-3"/>
                  <c:y val="-0.17459042263219809"/>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r>
                      <a:rPr lang="en-US" sz="2000" b="1" dirty="0">
                        <a:solidFill>
                          <a:schemeClr val="bg1"/>
                        </a:solidFill>
                        <a:latin typeface="Franklin Gothic Book" panose="020B0503020102020204" pitchFamily="34" charset="0"/>
                      </a:rPr>
                      <a:t>CONTEXT</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38017430317060347"/>
                      <c:h val="0.18224338138549254"/>
                    </c:manualLayout>
                  </c15:layout>
                </c:ext>
                <c:ext xmlns:c16="http://schemas.microsoft.com/office/drawing/2014/chart" uri="{C3380CC4-5D6E-409C-BE32-E72D297353CC}">
                  <c16:uniqueId val="{00000003-9777-EB4F-B168-48F895E59B40}"/>
                </c:ext>
              </c:extLst>
            </c:dLbl>
            <c:dLbl>
              <c:idx val="2"/>
              <c:layout>
                <c:manualLayout>
                  <c:x val="6.6093664934169877E-2"/>
                  <c:y val="0.1469187178575265"/>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r>
                      <a:rPr lang="en-US" sz="2000" b="1" baseline="0" dirty="0">
                        <a:solidFill>
                          <a:schemeClr val="bg1"/>
                        </a:solidFill>
                        <a:latin typeface="Franklin Gothic Book" panose="020B0503020102020204" pitchFamily="34" charset="0"/>
                      </a:rPr>
                      <a:t>CLINICAL</a:t>
                    </a:r>
                  </a:p>
                  <a:p>
                    <a:pPr>
                      <a:defRPr sz="1197" b="1" i="0" u="none" strike="noStrike" kern="1200" baseline="0">
                        <a:solidFill>
                          <a:schemeClr val="tx1">
                            <a:lumMod val="75000"/>
                            <a:lumOff val="25000"/>
                          </a:schemeClr>
                        </a:solidFill>
                        <a:latin typeface="+mn-lt"/>
                        <a:ea typeface="+mn-ea"/>
                        <a:cs typeface="+mn-cs"/>
                      </a:defRPr>
                    </a:pPr>
                    <a:r>
                      <a:rPr lang="en-US" sz="2000" b="1" baseline="0" dirty="0">
                        <a:solidFill>
                          <a:schemeClr val="bg1"/>
                        </a:solidFill>
                        <a:latin typeface="Franklin Gothic Book" panose="020B0503020102020204" pitchFamily="34" charset="0"/>
                      </a:rPr>
                      <a:t> CHARACTER</a:t>
                    </a:r>
                  </a:p>
                  <a:p>
                    <a:pPr>
                      <a:defRPr sz="1197" b="1" i="0" u="none" strike="noStrike" kern="1200" baseline="0">
                        <a:solidFill>
                          <a:schemeClr val="tx1">
                            <a:lumMod val="75000"/>
                            <a:lumOff val="25000"/>
                          </a:schemeClr>
                        </a:solidFill>
                        <a:latin typeface="+mn-lt"/>
                        <a:ea typeface="+mn-ea"/>
                        <a:cs typeface="+mn-cs"/>
                      </a:defRPr>
                    </a:pPr>
                    <a:r>
                      <a:rPr lang="en-US" sz="2000" b="1" baseline="0" dirty="0">
                        <a:solidFill>
                          <a:schemeClr val="bg1"/>
                        </a:solidFill>
                        <a:latin typeface="Franklin Gothic Book" panose="020B0503020102020204" pitchFamily="34" charset="0"/>
                      </a:rPr>
                      <a:t>STICS</a:t>
                    </a:r>
                    <a:r>
                      <a:rPr lang="en-US" sz="2000" b="1" baseline="0" dirty="0">
                        <a:latin typeface="Franklin Gothic Book" panose="020B0503020102020204" pitchFamily="34" charset="0"/>
                      </a:rPr>
                      <a:t>
</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52655655528663281"/>
                      <c:h val="0.18552737825397278"/>
                    </c:manualLayout>
                  </c15:layout>
                </c:ext>
                <c:ext xmlns:c16="http://schemas.microsoft.com/office/drawing/2014/chart" uri="{C3380CC4-5D6E-409C-BE32-E72D297353CC}">
                  <c16:uniqueId val="{00000005-9777-EB4F-B168-48F895E59B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Clinical</c:v>
                </c:pt>
                <c:pt idx="1">
                  <c:v>Population</c:v>
                </c:pt>
                <c:pt idx="2">
                  <c:v>Context</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6-9777-EB4F-B168-48F895E59B4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rgbClr val="C00000"/>
        </a:solidFill>
      </dgm:spPr>
      <dgm:t>
        <a:bodyPr/>
        <a:lstStyle/>
        <a:p>
          <a:r>
            <a:rPr lang="en-US" dirty="0">
              <a:latin typeface="Franklin Gothic Book" panose="020B0503020102020204" pitchFamily="34" charset="0"/>
            </a:rPr>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7030A0"/>
        </a:solidFill>
      </dgm:spPr>
      <dgm:t>
        <a:bodyPr/>
        <a:lstStyle/>
        <a:p>
          <a:r>
            <a:rPr lang="en-US" dirty="0"/>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chemeClr val="bg1"/>
        </a:solidFill>
      </dgm:spPr>
      <dgm:t>
        <a:bodyPr/>
        <a:lstStyle/>
        <a:p>
          <a:r>
            <a:rPr lang="en-US" dirty="0"/>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chemeClr val="bg1"/>
        </a:solidFill>
      </dgm:spPr>
      <dgm:t>
        <a:bodyPr/>
        <a:lstStyle/>
        <a:p>
          <a:r>
            <a:rPr lang="en-US" dirty="0"/>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chemeClr val="bg1"/>
        </a:solidFill>
      </dgm:spPr>
      <dgm:t>
        <a:bodyPr/>
        <a:lstStyle/>
        <a:p>
          <a:r>
            <a:rPr lang="en-US" dirty="0"/>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chemeClr val="bg1"/>
        </a:solidFill>
      </dgm:spPr>
      <dgm:t>
        <a:bodyPr/>
        <a:lstStyle/>
        <a:p>
          <a:r>
            <a:rPr lang="en-US" dirty="0"/>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chemeClr val="bg1"/>
        </a:solidFill>
      </dgm:spPr>
      <dgm:t>
        <a:bodyPr/>
        <a:lstStyle/>
        <a:p>
          <a:r>
            <a:rPr lang="en-US" dirty="0"/>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rgbClr val="C00000"/>
        </a:solidFill>
      </dgm:spPr>
      <dgm:t>
        <a:bodyPr/>
        <a:lstStyle/>
        <a:p>
          <a:r>
            <a:rPr lang="en-US" dirty="0">
              <a:latin typeface="Franklin Gothic Book" panose="020B0503020102020204" pitchFamily="34" charset="0"/>
            </a:rPr>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pt>
    <dgm:pt modelId="{D907D1DD-AED6-6A4D-8270-322093486604}" type="pres">
      <dgm:prSet presAssocID="{0B4AEAFC-A3E1-8D4D-8C7E-3FB38B7445BD}" presName="arrow" presStyleLbl="node1" presStyleIdx="0" presStyleCnt="2" custScaleY="100088">
        <dgm:presLayoutVars>
          <dgm:bulletEnabled val="1"/>
        </dgm:presLayoutVars>
      </dgm:prSet>
      <dgm:spPr/>
    </dgm:pt>
    <dgm:pt modelId="{C88B679D-2CF7-CC4F-A1B4-D72E7A5F0625}" type="pres">
      <dgm:prSet presAssocID="{33E6CF23-5F1E-5D40-A448-20725E030A69}" presName="arrow" presStyleLbl="node1" presStyleIdx="1" presStyleCnt="2">
        <dgm:presLayoutVars>
          <dgm:bulletEnabled val="1"/>
        </dgm:presLayoutVars>
      </dgm:prSet>
      <dgm:spPr/>
    </dgm:pt>
  </dgm:ptLst>
  <dgm:cxnLst>
    <dgm:cxn modelId="{B9F8AE28-FBA6-D64B-B4D8-B168112E7FE2}" srcId="{4BA9D99E-3F83-4345-96E7-F3208700ED2A}" destId="{0B4AEAFC-A3E1-8D4D-8C7E-3FB38B7445BD}" srcOrd="0" destOrd="0" parTransId="{2F16E7E3-DCBC-CA49-9B7A-CBCF714E02BD}" sibTransId="{7273D2DE-ACB1-E545-B114-A5BAB4171052}"/>
    <dgm:cxn modelId="{4E1D616A-2CBB-6B46-8886-C403646B1A97}" type="presOf" srcId="{4BA9D99E-3F83-4345-96E7-F3208700ED2A}" destId="{908825DA-9D58-744E-8602-16489650DEEB}"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CF61A982-262C-7F40-B60F-4DD432EB7CCC}" type="presOf" srcId="{0B4AEAFC-A3E1-8D4D-8C7E-3FB38B7445BD}" destId="{D907D1DD-AED6-6A4D-8270-322093486604}" srcOrd="0" destOrd="0" presId="urn:microsoft.com/office/officeart/2005/8/layout/arrow5"/>
    <dgm:cxn modelId="{329A1FAC-F822-5049-85A0-A966FA673A46}" type="presOf" srcId="{33E6CF23-5F1E-5D40-A448-20725E030A69}" destId="{C88B679D-2CF7-CC4F-A1B4-D72E7A5F0625}" srcOrd="0" destOrd="0" presId="urn:microsoft.com/office/officeart/2005/8/layout/arrow5"/>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Franklin Gothic Book" panose="020B0503020102020204" pitchFamily="34" charset="0"/>
            </a:rPr>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Adapt health services for men</a:t>
          </a:r>
        </a:p>
      </dsp:txBody>
      <dsp:txXfrm rot="-5400000">
        <a:off x="7246021" y="1133822"/>
        <a:ext cx="3726224" cy="2258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Franklin Gothic Book" panose="020B0503020102020204" pitchFamily="34" charset="0"/>
            </a:rPr>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23/07/2019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B987997-0B89-40EC-854A-28FA50216636}" type="datetimeFigureOut">
              <a:rPr lang="en-ZA" smtClean="0"/>
              <a:t>2019/07/23</a:t>
            </a:fld>
            <a:endParaRPr lang="en-Z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3D82931-D98B-445A-88B7-0C4F91616003}" type="slidenum">
              <a:rPr lang="en-ZA" smtClean="0"/>
              <a:t>‹#›</a:t>
            </a:fld>
            <a:endParaRPr lang="en-ZA"/>
          </a:p>
        </p:txBody>
      </p:sp>
    </p:spTree>
    <p:extLst>
      <p:ext uri="{BB962C8B-B14F-4D97-AF65-F5344CB8AC3E}">
        <p14:creationId xmlns:p14="http://schemas.microsoft.com/office/powerpoint/2010/main" val="153334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Good afternoon ladies and gentlemen, I have the arduous task of attempting to summarise in 5 minutes a full day forum that was held as pre-conference on Men &amp; HIV on Saturday with 150 participants from civil society, ministries of health, implementers, researchers, global normative </a:t>
            </a:r>
            <a:r>
              <a:rPr lang="en-ZA" dirty="0" err="1"/>
              <a:t>agendies</a:t>
            </a:r>
            <a:r>
              <a:rPr lang="en-ZA" dirty="0"/>
              <a:t> and funders.</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2</a:t>
            </a:fld>
            <a:endParaRPr lang="en-ZA"/>
          </a:p>
        </p:txBody>
      </p:sp>
    </p:spTree>
    <p:extLst>
      <p:ext uri="{BB962C8B-B14F-4D97-AF65-F5344CB8AC3E}">
        <p14:creationId xmlns:p14="http://schemas.microsoft.com/office/powerpoint/2010/main" val="244324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a:t>
            </a:r>
            <a:r>
              <a:rPr lang="en-US" b="1" dirty="0" err="1">
                <a:solidFill>
                  <a:schemeClr val="tx1"/>
                </a:solidFill>
              </a:rPr>
              <a:t>Zwakala</a:t>
            </a:r>
            <a:r>
              <a:rPr lang="en-US" b="1" dirty="0">
                <a:solidFill>
                  <a:schemeClr val="tx1"/>
                </a:solidFill>
              </a:rPr>
              <a:t> </a:t>
            </a:r>
            <a:r>
              <a:rPr lang="en-US" b="1" dirty="0" err="1">
                <a:solidFill>
                  <a:schemeClr val="tx1"/>
                </a:solidFill>
              </a:rPr>
              <a:t>Ndoda</a:t>
            </a:r>
            <a:r>
              <a:rPr lang="en-US" b="1" dirty="0">
                <a:solidFill>
                  <a:schemeClr val="tx1"/>
                </a:solidFill>
              </a:rPr>
              <a:t>: </a:t>
            </a:r>
            <a:r>
              <a:rPr lang="en-US" sz="2800" b="1" dirty="0">
                <a:solidFill>
                  <a:schemeClr val="tx1"/>
                </a:solidFill>
              </a:rPr>
              <a:t>&lt;10% utilization before noon, Peak utilization (59%) after 3pm</a:t>
            </a:r>
          </a:p>
          <a:p>
            <a:r>
              <a:rPr lang="en-US" b="1" dirty="0">
                <a:solidFill>
                  <a:schemeClr val="tx1"/>
                </a:solidFill>
              </a:rPr>
              <a:t>MSF, </a:t>
            </a:r>
            <a:r>
              <a:rPr lang="en-US" b="1" dirty="0" err="1">
                <a:solidFill>
                  <a:schemeClr val="tx1"/>
                </a:solidFill>
              </a:rPr>
              <a:t>PopART</a:t>
            </a:r>
            <a:r>
              <a:rPr lang="en-US" b="1" dirty="0">
                <a:solidFill>
                  <a:schemeClr val="tx1"/>
                </a:solidFill>
              </a:rPr>
              <a:t> and Lesotho Ministry of health men’s clinic provided extended and weekend hours – policy barrier!</a:t>
            </a:r>
            <a:endParaRPr lang="en-ZA" dirty="0"/>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11</a:t>
            </a:fld>
            <a:endParaRPr lang="en-ZA"/>
          </a:p>
        </p:txBody>
      </p:sp>
    </p:spTree>
    <p:extLst>
      <p:ext uri="{BB962C8B-B14F-4D97-AF65-F5344CB8AC3E}">
        <p14:creationId xmlns:p14="http://schemas.microsoft.com/office/powerpoint/2010/main" val="50680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WHERE:  </a:t>
            </a:r>
            <a:r>
              <a:rPr lang="en-US" dirty="0"/>
              <a:t>Minority of clinic attendees are men &amp; community doesn’t mean door-to-door (</a:t>
            </a:r>
            <a:r>
              <a:rPr lang="en-US" dirty="0" err="1"/>
              <a:t>popART</a:t>
            </a:r>
            <a:r>
              <a:rPr lang="en-US" dirty="0"/>
              <a:t>:  23% men not contacted compared to 10% of women)</a:t>
            </a:r>
          </a:p>
          <a:p>
            <a:r>
              <a:rPr lang="en-US" sz="3000" b="1" kern="1200" dirty="0" err="1">
                <a:solidFill>
                  <a:schemeClr val="tx1"/>
                </a:solidFill>
                <a:latin typeface="+mn-lt"/>
                <a:ea typeface="+mn-ea"/>
                <a:cs typeface="+mn-cs"/>
              </a:rPr>
              <a:t>PopART</a:t>
            </a:r>
            <a:r>
              <a:rPr lang="en-US" sz="3000" b="1" kern="1200" dirty="0">
                <a:solidFill>
                  <a:schemeClr val="tx1"/>
                </a:solidFill>
                <a:latin typeface="+mn-lt"/>
                <a:ea typeface="+mn-ea"/>
                <a:cs typeface="+mn-cs"/>
              </a:rPr>
              <a:t>, MSF and </a:t>
            </a:r>
            <a:r>
              <a:rPr lang="en-US" sz="3000" b="1" kern="1200" dirty="0" err="1">
                <a:solidFill>
                  <a:schemeClr val="tx1"/>
                </a:solidFill>
                <a:latin typeface="+mn-lt"/>
                <a:ea typeface="+mn-ea"/>
                <a:cs typeface="+mn-cs"/>
              </a:rPr>
              <a:t>Zwakala</a:t>
            </a:r>
            <a:r>
              <a:rPr lang="en-US" sz="3000" b="1" kern="1200" dirty="0">
                <a:solidFill>
                  <a:schemeClr val="tx1"/>
                </a:solidFill>
                <a:latin typeface="+mn-lt"/>
                <a:ea typeface="+mn-ea"/>
                <a:cs typeface="+mn-cs"/>
              </a:rPr>
              <a:t> </a:t>
            </a:r>
            <a:r>
              <a:rPr lang="en-US" sz="3000" b="1" kern="1200" dirty="0" err="1">
                <a:solidFill>
                  <a:schemeClr val="tx1"/>
                </a:solidFill>
                <a:latin typeface="+mn-lt"/>
                <a:ea typeface="+mn-ea"/>
                <a:cs typeface="+mn-cs"/>
              </a:rPr>
              <a:t>Ndoda</a:t>
            </a:r>
            <a:r>
              <a:rPr lang="en-US" sz="3000" b="1" kern="1200" dirty="0">
                <a:solidFill>
                  <a:schemeClr val="tx1"/>
                </a:solidFill>
                <a:latin typeface="+mn-lt"/>
                <a:ea typeface="+mn-ea"/>
                <a:cs typeface="+mn-cs"/>
              </a:rPr>
              <a:t> successfully provided community testing for men at </a:t>
            </a:r>
            <a:r>
              <a:rPr lang="en-US" sz="3000" b="1" kern="1200" dirty="0" err="1">
                <a:solidFill>
                  <a:schemeClr val="tx1"/>
                </a:solidFill>
                <a:latin typeface="+mn-lt"/>
                <a:ea typeface="+mn-ea"/>
                <a:cs typeface="+mn-cs"/>
              </a:rPr>
              <a:t>communit</a:t>
            </a:r>
            <a:r>
              <a:rPr lang="en-US" sz="3000" b="1" kern="1200" dirty="0">
                <a:solidFill>
                  <a:schemeClr val="tx1"/>
                </a:solidFill>
                <a:latin typeface="+mn-lt"/>
                <a:ea typeface="+mn-ea"/>
                <a:cs typeface="+mn-cs"/>
              </a:rPr>
              <a:t> hubs, mobile testing stationed at men focused community venues and in taxi ranks</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12</a:t>
            </a:fld>
            <a:endParaRPr lang="en-ZA"/>
          </a:p>
        </p:txBody>
      </p:sp>
    </p:spTree>
    <p:extLst>
      <p:ext uri="{BB962C8B-B14F-4D97-AF65-F5344CB8AC3E}">
        <p14:creationId xmlns:p14="http://schemas.microsoft.com/office/powerpoint/2010/main" val="666897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kern="1200" dirty="0">
                <a:solidFill>
                  <a:schemeClr val="tx1"/>
                </a:solidFill>
                <a:latin typeface="+mn-lt"/>
                <a:ea typeface="+mn-ea"/>
                <a:cs typeface="+mn-cs"/>
              </a:rPr>
              <a:t>WHO – all studies found a segment of men wanted to be serviced by male service providers - </a:t>
            </a:r>
            <a:r>
              <a:rPr lang="en-GB" sz="3200" dirty="0"/>
              <a:t>Men need to hear from other men. Cause they’re more likely to </a:t>
            </a:r>
            <a:r>
              <a:rPr lang="en-GB" sz="3200"/>
              <a:t>hear men.</a:t>
            </a:r>
            <a:endParaRPr lang="en-GB" sz="3200" dirty="0"/>
          </a:p>
        </p:txBody>
      </p:sp>
      <p:sp>
        <p:nvSpPr>
          <p:cNvPr id="4" name="Slide Number Placeholder 3"/>
          <p:cNvSpPr>
            <a:spLocks noGrp="1"/>
          </p:cNvSpPr>
          <p:nvPr>
            <p:ph type="sldNum" sz="quarter" idx="5"/>
          </p:nvPr>
        </p:nvSpPr>
        <p:spPr/>
        <p:txBody>
          <a:bodyPr/>
          <a:lstStyle/>
          <a:p>
            <a:fld id="{C3D82931-D98B-445A-88B7-0C4F91616003}" type="slidenum">
              <a:rPr lang="en-ZA" smtClean="0"/>
              <a:t>13</a:t>
            </a:fld>
            <a:endParaRPr lang="en-ZA"/>
          </a:p>
        </p:txBody>
      </p:sp>
    </p:spTree>
    <p:extLst>
      <p:ext uri="{BB962C8B-B14F-4D97-AF65-F5344CB8AC3E}">
        <p14:creationId xmlns:p14="http://schemas.microsoft.com/office/powerpoint/2010/main" val="117565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b="1" kern="1200" dirty="0">
                <a:solidFill>
                  <a:schemeClr val="tx1"/>
                </a:solidFill>
                <a:latin typeface="+mn-lt"/>
                <a:ea typeface="+mn-ea"/>
                <a:cs typeface="+mn-cs"/>
              </a:rPr>
              <a:t>WHAT:  best practices found that men preferred HIV services integrated within other wellness or sexual health services</a:t>
            </a:r>
          </a:p>
          <a:p>
            <a:r>
              <a:rPr lang="en-US" sz="3000" b="1" kern="1200" dirty="0">
                <a:solidFill>
                  <a:schemeClr val="tx1"/>
                </a:solidFill>
                <a:latin typeface="+mn-lt"/>
                <a:ea typeface="+mn-ea"/>
                <a:cs typeface="+mn-cs"/>
              </a:rPr>
              <a:t>And for testing specifically valued the availability of HIVST for testing more confidentially in their own space with those they choose for support.</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14</a:t>
            </a:fld>
            <a:endParaRPr lang="en-ZA"/>
          </a:p>
        </p:txBody>
      </p:sp>
    </p:spTree>
    <p:extLst>
      <p:ext uri="{BB962C8B-B14F-4D97-AF65-F5344CB8AC3E}">
        <p14:creationId xmlns:p14="http://schemas.microsoft.com/office/powerpoint/2010/main" val="1066317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All presentation made throughout the day are available on the DSD website – a meeting summary will be available shortly</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15</a:t>
            </a:fld>
            <a:endParaRPr lang="en-ZA"/>
          </a:p>
        </p:txBody>
      </p:sp>
    </p:spTree>
    <p:extLst>
      <p:ext uri="{BB962C8B-B14F-4D97-AF65-F5344CB8AC3E}">
        <p14:creationId xmlns:p14="http://schemas.microsoft.com/office/powerpoint/2010/main" val="3515139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All presentation made throughout the day are available on the DSD website – a meeting summary will be available shortly</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16</a:t>
            </a:fld>
            <a:endParaRPr lang="en-ZA"/>
          </a:p>
        </p:txBody>
      </p:sp>
    </p:spTree>
    <p:extLst>
      <p:ext uri="{BB962C8B-B14F-4D97-AF65-F5344CB8AC3E}">
        <p14:creationId xmlns:p14="http://schemas.microsoft.com/office/powerpoint/2010/main" val="283807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Men need our focus as they make up less than half of people living with HIV but account for 60% of HIV related mortality.   The forum avoided framing men as a problem and focused on reaching men to improve men’s health as an end in itself</a:t>
            </a:r>
            <a:endParaRPr lang="en-ZA" b="0" dirty="0"/>
          </a:p>
          <a:p>
            <a:endParaRPr lang="en-ZA" dirty="0"/>
          </a:p>
          <a:p>
            <a:endParaRPr lang="en-US" dirty="0"/>
          </a:p>
        </p:txBody>
      </p:sp>
      <p:sp>
        <p:nvSpPr>
          <p:cNvPr id="4" name="Slide Number Placeholder 3"/>
          <p:cNvSpPr>
            <a:spLocks noGrp="1"/>
          </p:cNvSpPr>
          <p:nvPr>
            <p:ph type="sldNum" sz="quarter" idx="5"/>
          </p:nvPr>
        </p:nvSpPr>
        <p:spPr/>
        <p:txBody>
          <a:bodyPr/>
          <a:lstStyle/>
          <a:p>
            <a:fld id="{6116A397-DCF6-4274-A7BD-CD6B7ACE0E2C}" type="slidenum">
              <a:rPr lang="en-GB" smtClean="0"/>
              <a:t>3</a:t>
            </a:fld>
            <a:endParaRPr lang="en-GB"/>
          </a:p>
        </p:txBody>
      </p:sp>
    </p:spTree>
    <p:extLst>
      <p:ext uri="{BB962C8B-B14F-4D97-AF65-F5344CB8AC3E}">
        <p14:creationId xmlns:p14="http://schemas.microsoft.com/office/powerpoint/2010/main" val="65339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Professor Hawke spoke about what is needed to improve men’s health and identified 3 key areas: </a:t>
            </a:r>
          </a:p>
          <a:p>
            <a:r>
              <a:rPr lang="en-GB" dirty="0"/>
              <a:t>We need to stop talking about men vs women or men or women, talk about inclusivity and universality - shared risks, determinants and benefits of all of the work that we do. </a:t>
            </a:r>
            <a:endParaRPr lang="en-ZA" dirty="0"/>
          </a:p>
          <a:p>
            <a:r>
              <a:rPr lang="en-GB" dirty="0"/>
              <a:t>Away from sex disaggregated data to a gender analysis to understand why you’re seeing these differences</a:t>
            </a:r>
            <a:endParaRPr lang="en-ZA" dirty="0"/>
          </a:p>
          <a:p>
            <a:r>
              <a:rPr lang="en-GB" dirty="0"/>
              <a:t>Understanding that public health is a political process - driven by politics rather than evidence – we need to adjust our strategies to influencing the political paradigm. </a:t>
            </a:r>
            <a:endParaRPr lang="en-ZA" sz="1200" kern="1200" dirty="0">
              <a:solidFill>
                <a:schemeClr val="tx1"/>
              </a:solidFill>
              <a:effectLst/>
              <a:latin typeface="+mn-lt"/>
              <a:ea typeface="+mn-ea"/>
              <a:cs typeface="+mn-cs"/>
            </a:endParaRPr>
          </a:p>
          <a:p>
            <a:pPr algn="ctr"/>
            <a:endParaRPr lang="en-US" b="1" dirty="0"/>
          </a:p>
          <a:p>
            <a:pPr algn="ctr"/>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4</a:t>
            </a:fld>
            <a:endParaRPr lang="en-ZA"/>
          </a:p>
        </p:txBody>
      </p:sp>
    </p:spTree>
    <p:extLst>
      <p:ext uri="{BB962C8B-B14F-4D97-AF65-F5344CB8AC3E}">
        <p14:creationId xmlns:p14="http://schemas.microsoft.com/office/powerpoint/2010/main" val="417085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We reflected on the new UNIADS report that shows the disparity in ART coverage between men and women – most stark in African regions – only the region we are meeting in today shows close to equal ART coverage between men and women.</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5</a:t>
            </a:fld>
            <a:endParaRPr lang="en-ZA"/>
          </a:p>
        </p:txBody>
      </p:sp>
    </p:spTree>
    <p:extLst>
      <p:ext uri="{BB962C8B-B14F-4D97-AF65-F5344CB8AC3E}">
        <p14:creationId xmlns:p14="http://schemas.microsoft.com/office/powerpoint/2010/main" val="141001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Ambassador </a:t>
            </a:r>
            <a:r>
              <a:rPr lang="en-US" dirty="0" err="1"/>
              <a:t>Birx</a:t>
            </a:r>
            <a:r>
              <a:rPr lang="en-US" dirty="0"/>
              <a:t> presented PEPFAR data and showed how you can reach 90-90-90 with a feminized approach - BUT you haven’t reached men.  These are PLHIV unreached by testing treatment or viral suppression in Botswana</a:t>
            </a:r>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6</a:t>
            </a:fld>
            <a:endParaRPr lang="en-ZA"/>
          </a:p>
        </p:txBody>
      </p:sp>
    </p:spTree>
    <p:extLst>
      <p:ext uri="{BB962C8B-B14F-4D97-AF65-F5344CB8AC3E}">
        <p14:creationId xmlns:p14="http://schemas.microsoft.com/office/powerpoint/2010/main" val="3959683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708025"/>
            <a:ext cx="6294437" cy="3541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PEPFAR data from Uganda showed where we diagnose men – 33% in TB services – late in their disease progressions compared with 55% of women identified through ante-natal services.  </a:t>
            </a:r>
          </a:p>
          <a:p>
            <a:endParaRPr lang="en-US" dirty="0"/>
          </a:p>
        </p:txBody>
      </p:sp>
      <p:sp>
        <p:nvSpPr>
          <p:cNvPr id="4" name="Header Placeholder 3"/>
          <p:cNvSpPr>
            <a:spLocks noGrp="1"/>
          </p:cNvSpPr>
          <p:nvPr>
            <p:ph type="hdr" sz="quarter" idx="10"/>
          </p:nvPr>
        </p:nvSpPr>
        <p:spPr/>
        <p:txBody>
          <a:bodyPr/>
          <a:lstStyle/>
          <a:p>
            <a:pPr defTabSz="948507">
              <a:defRPr/>
            </a:pPr>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algn="l" defTabSz="948507">
              <a:defRPr/>
            </a:pPr>
            <a:r>
              <a:rPr lang="en-US">
                <a:solidFill>
                  <a:prstClr val="black"/>
                </a:solidFill>
                <a:latin typeface="Calibri" panose="020F0502020204030204"/>
              </a:rPr>
              <a:t>Internal Use Only</a:t>
            </a:r>
          </a:p>
        </p:txBody>
      </p:sp>
      <p:sp>
        <p:nvSpPr>
          <p:cNvPr id="6" name="Slide Number Placeholder 5"/>
          <p:cNvSpPr>
            <a:spLocks noGrp="1"/>
          </p:cNvSpPr>
          <p:nvPr>
            <p:ph type="sldNum" sz="quarter" idx="12"/>
          </p:nvPr>
        </p:nvSpPr>
        <p:spPr/>
        <p:txBody>
          <a:bodyPr/>
          <a:lstStyle/>
          <a:p>
            <a:pPr defTabSz="948507">
              <a:defRPr/>
            </a:pPr>
            <a:fld id="{3244E33C-5E0A-4EB5-82AB-6E60B3D6A396}" type="slidenum">
              <a:rPr lang="en-US">
                <a:solidFill>
                  <a:prstClr val="black"/>
                </a:solidFill>
                <a:latin typeface="Calibri" panose="020F0502020204030204"/>
              </a:rPr>
              <a:pPr defTabSz="94850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4272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day moved on to reflect extensively on studies and experience that showed there isn’t a generic population which we can identify as men “the men”. There’s different men with different needs – many of whom are not hard to reach.  Shaun Malone from PSI and their partners showed how the particularly hard to reach group of men (Mr Green) only make up 18% of the male population in South Africa.   These men will need extra support and we could look to KP services for lessons and best practises. </a:t>
            </a:r>
          </a:p>
        </p:txBody>
      </p:sp>
      <p:sp>
        <p:nvSpPr>
          <p:cNvPr id="4" name="Slide Number Placeholder 3"/>
          <p:cNvSpPr>
            <a:spLocks noGrp="1"/>
          </p:cNvSpPr>
          <p:nvPr>
            <p:ph type="sldNum" sz="quarter" idx="5"/>
          </p:nvPr>
        </p:nvSpPr>
        <p:spPr/>
        <p:txBody>
          <a:bodyPr/>
          <a:lstStyle/>
          <a:p>
            <a:fld id="{C3D82931-D98B-445A-88B7-0C4F91616003}" type="slidenum">
              <a:rPr lang="en-ZA" smtClean="0"/>
              <a:t>8</a:t>
            </a:fld>
            <a:endParaRPr lang="en-ZA"/>
          </a:p>
        </p:txBody>
      </p:sp>
    </p:spTree>
    <p:extLst>
      <p:ext uri="{BB962C8B-B14F-4D97-AF65-F5344CB8AC3E}">
        <p14:creationId xmlns:p14="http://schemas.microsoft.com/office/powerpoint/2010/main" val="65245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We discussed the 2 pieces of the puzzle – creating demand for health services for men and how dependent this is on equally providing men with information (not only women when they visit our facilities) – important information which men do not have include the benefits of U=U,  what clinic services look like ( what to expect when you walk into a clinic – many men have not visit since they were immunized as children and fear the unknown, what the treatment pathway ahead looks like.</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9</a:t>
            </a:fld>
            <a:endParaRPr lang="en-ZA"/>
          </a:p>
        </p:txBody>
      </p:sp>
    </p:spTree>
    <p:extLst>
      <p:ext uri="{BB962C8B-B14F-4D97-AF65-F5344CB8AC3E}">
        <p14:creationId xmlns:p14="http://schemas.microsoft.com/office/powerpoint/2010/main" val="18493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second piece of the puzzle involved how we adapt health services for men -  the common building blocks that came out from country best practices and research studies are reflected here:</a:t>
            </a:r>
          </a:p>
        </p:txBody>
      </p:sp>
      <p:sp>
        <p:nvSpPr>
          <p:cNvPr id="4" name="Slide Number Placeholder 3"/>
          <p:cNvSpPr>
            <a:spLocks noGrp="1"/>
          </p:cNvSpPr>
          <p:nvPr>
            <p:ph type="sldNum" sz="quarter" idx="5"/>
          </p:nvPr>
        </p:nvSpPr>
        <p:spPr/>
        <p:txBody>
          <a:bodyPr/>
          <a:lstStyle/>
          <a:p>
            <a:fld id="{C3D82931-D98B-445A-88B7-0C4F91616003}" type="slidenum">
              <a:rPr lang="en-ZA" smtClean="0"/>
              <a:t>10</a:t>
            </a:fld>
            <a:endParaRPr lang="en-ZA"/>
          </a:p>
        </p:txBody>
      </p:sp>
    </p:spTree>
    <p:extLst>
      <p:ext uri="{BB962C8B-B14F-4D97-AF65-F5344CB8AC3E}">
        <p14:creationId xmlns:p14="http://schemas.microsoft.com/office/powerpoint/2010/main" val="3821349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79" y="654885"/>
            <a:ext cx="8640000" cy="432000"/>
          </a:xfrm>
        </p:spPr>
        <p:txBody>
          <a:bodyPr>
            <a:normAutofit/>
          </a:bodyPr>
          <a:lstStyle>
            <a:lvl1pPr>
              <a:defRPr sz="3400" b="1">
                <a:solidFill>
                  <a:schemeClr val="accent1"/>
                </a:solidFill>
                <a:latin typeface="+mn-lt"/>
              </a:defRPr>
            </a:lvl1pPr>
          </a:lstStyle>
          <a:p>
            <a:r>
              <a:rPr lang="en-US" dirty="0"/>
              <a:t>Add title</a:t>
            </a:r>
          </a:p>
        </p:txBody>
      </p:sp>
    </p:spTree>
    <p:extLst>
      <p:ext uri="{BB962C8B-B14F-4D97-AF65-F5344CB8AC3E}">
        <p14:creationId xmlns:p14="http://schemas.microsoft.com/office/powerpoint/2010/main" val="19382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92443"/>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2585323"/>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12">
            <a:extLst>
              <a:ext uri="{FF2B5EF4-FFF2-40B4-BE49-F238E27FC236}">
                <a16:creationId xmlns:a16="http://schemas.microsoft.com/office/drawing/2014/main" id="{E0AE8643-3996-49E5-B51E-2548C749B2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535" y="6314633"/>
            <a:ext cx="8009552" cy="367115"/>
          </a:xfrm>
          <a:prstGeom prst="rect">
            <a:avLst/>
          </a:prstGeom>
        </p:spPr>
      </p:pic>
    </p:spTree>
    <p:extLst>
      <p:ext uri="{BB962C8B-B14F-4D97-AF65-F5344CB8AC3E}">
        <p14:creationId xmlns:p14="http://schemas.microsoft.com/office/powerpoint/2010/main" val="4276960535"/>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FEF3D4">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9" r:id="rId12"/>
    <p:sldLayoutId id="2147483670" r:id="rId13"/>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aidsinfo.unaids.org/" TargetMode="Externa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chart" Target="../charts/chart3.xm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extLst>
              <p:ext uri="{D42A27DB-BD31-4B8C-83A1-F6EECF244321}">
                <p14:modId xmlns:p14="http://schemas.microsoft.com/office/powerpoint/2010/main" val="2324580466"/>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a:extLst>
              <a:ext uri="{FF2B5EF4-FFF2-40B4-BE49-F238E27FC236}">
                <a16:creationId xmlns:a16="http://schemas.microsoft.com/office/drawing/2014/main" id="{CE212857-9EA1-4306-AB34-0E812817DF42}"/>
              </a:ext>
            </a:extLst>
          </p:cNvPr>
          <p:cNvGraphicFramePr>
            <a:graphicFrameLocks/>
          </p:cNvGraphicFramePr>
          <p:nvPr>
            <p:extLst>
              <p:ext uri="{D42A27DB-BD31-4B8C-83A1-F6EECF244321}">
                <p14:modId xmlns:p14="http://schemas.microsoft.com/office/powerpoint/2010/main" val="1883031678"/>
              </p:ext>
            </p:extLst>
          </p:nvPr>
        </p:nvGraphicFramePr>
        <p:xfrm>
          <a:off x="609600" y="1233038"/>
          <a:ext cx="6025116" cy="4893125"/>
        </p:xfrm>
        <a:graphic>
          <a:graphicData uri="http://schemas.openxmlformats.org/drawingml/2006/table">
            <a:tbl>
              <a:tblPr firstRow="1" bandRow="1">
                <a:tableStyleId>{5C22544A-7EE6-4342-B048-85BDC9FD1C3A}</a:tableStyleId>
              </a:tblPr>
              <a:tblGrid>
                <a:gridCol w="1616494">
                  <a:extLst>
                    <a:ext uri="{9D8B030D-6E8A-4147-A177-3AD203B41FA5}">
                      <a16:colId xmlns:a16="http://schemas.microsoft.com/office/drawing/2014/main" val="2268498180"/>
                    </a:ext>
                  </a:extLst>
                </a:gridCol>
                <a:gridCol w="4408622">
                  <a:extLst>
                    <a:ext uri="{9D8B030D-6E8A-4147-A177-3AD203B41FA5}">
                      <a16:colId xmlns:a16="http://schemas.microsoft.com/office/drawing/2014/main" val="3011816052"/>
                    </a:ext>
                  </a:extLst>
                </a:gridCol>
              </a:tblGrid>
              <a:tr h="878912">
                <a:tc gridSpan="2">
                  <a:txBody>
                    <a:bodyPr/>
                    <a:lstStyle/>
                    <a:p>
                      <a:pPr algn="ctr"/>
                      <a:r>
                        <a:rPr lang="en-US" sz="2400" dirty="0">
                          <a:solidFill>
                            <a:schemeClr val="tx1"/>
                          </a:solidFill>
                          <a:latin typeface="Franklin Gothic Book" panose="020B0503020102020204" pitchFamily="34" charset="0"/>
                        </a:rPr>
                        <a:t>Service delivery for men</a:t>
                      </a:r>
                    </a:p>
                    <a:p>
                      <a:pPr algn="ctr"/>
                      <a:r>
                        <a:rPr lang="en-US" sz="2400" dirty="0">
                          <a:solidFill>
                            <a:schemeClr val="tx1"/>
                          </a:solidFill>
                          <a:latin typeface="Franklin Gothic Book" panose="020B0503020102020204" pitchFamily="34" charset="0"/>
                        </a:rPr>
                        <a:t>What do they want?</a:t>
                      </a:r>
                    </a:p>
                  </a:txBody>
                  <a:tcPr>
                    <a:solidFill>
                      <a:schemeClr val="bg1"/>
                    </a:solidFill>
                  </a:tcPr>
                </a:tc>
                <a:tc hMerge="1">
                  <a:txBody>
                    <a:bodyPr/>
                    <a:lstStyle/>
                    <a:p>
                      <a:pPr algn="ctr"/>
                      <a:endParaRPr lang="en-US" sz="2400" dirty="0">
                        <a:solidFill>
                          <a:schemeClr val="tx1"/>
                        </a:solidFill>
                      </a:endParaRPr>
                    </a:p>
                  </a:txBody>
                  <a:tcPr>
                    <a:noFill/>
                  </a:tcPr>
                </a:tc>
                <a:extLst>
                  <a:ext uri="{0D108BD9-81ED-4DB2-BD59-A6C34878D82A}">
                    <a16:rowId xmlns:a16="http://schemas.microsoft.com/office/drawing/2014/main" val="642705699"/>
                  </a:ext>
                </a:extLst>
              </a:tr>
              <a:tr h="911351">
                <a:tc>
                  <a:txBody>
                    <a:bodyPr/>
                    <a:lstStyle/>
                    <a:p>
                      <a:r>
                        <a:rPr lang="en-US" sz="2400" b="1" dirty="0">
                          <a:solidFill>
                            <a:schemeClr val="bg1"/>
                          </a:solidFill>
                          <a:latin typeface="Franklin Gothic Book" panose="020B0503020102020204" pitchFamily="34" charset="0"/>
                        </a:rPr>
                        <a:t>WHEN</a:t>
                      </a:r>
                    </a:p>
                  </a:txBody>
                  <a:tcPr>
                    <a:solidFill>
                      <a:srgbClr val="F3A821"/>
                    </a:solidFill>
                  </a:tcPr>
                </a:tc>
                <a:tc>
                  <a:txBody>
                    <a:bodyPr/>
                    <a:lstStyle/>
                    <a:p>
                      <a:r>
                        <a:rPr lang="en-US" sz="2600" dirty="0">
                          <a:latin typeface="Franklin Gothic Book" panose="020B0503020102020204" pitchFamily="34" charset="0"/>
                        </a:rPr>
                        <a:t>Outside of traditional service hours</a:t>
                      </a:r>
                    </a:p>
                  </a:txBody>
                  <a:tcPr>
                    <a:solidFill>
                      <a:srgbClr val="FEF3D4">
                        <a:alpha val="44000"/>
                      </a:srgbClr>
                    </a:solidFill>
                  </a:tcPr>
                </a:tc>
                <a:extLst>
                  <a:ext uri="{0D108BD9-81ED-4DB2-BD59-A6C34878D82A}">
                    <a16:rowId xmlns:a16="http://schemas.microsoft.com/office/drawing/2014/main" val="3870518622"/>
                  </a:ext>
                </a:extLst>
              </a:tr>
              <a:tr h="911351">
                <a:tc>
                  <a:txBody>
                    <a:bodyPr/>
                    <a:lstStyle/>
                    <a:p>
                      <a:r>
                        <a:rPr lang="en-US" sz="2400" b="1" dirty="0">
                          <a:solidFill>
                            <a:schemeClr val="bg1"/>
                          </a:solidFill>
                          <a:latin typeface="Franklin Gothic Book" panose="020B0503020102020204" pitchFamily="34" charset="0"/>
                        </a:rPr>
                        <a:t>WHERE</a:t>
                      </a:r>
                    </a:p>
                  </a:txBody>
                  <a:tcPr>
                    <a:solidFill>
                      <a:srgbClr val="E4002B"/>
                    </a:solidFill>
                  </a:tcPr>
                </a:tc>
                <a:tc>
                  <a:txBody>
                    <a:bodyPr/>
                    <a:lstStyle/>
                    <a:p>
                      <a:r>
                        <a:rPr lang="en-US" sz="2600" dirty="0">
                          <a:solidFill>
                            <a:schemeClr val="tx1"/>
                          </a:solidFill>
                          <a:latin typeface="Franklin Gothic Book" panose="020B0503020102020204" pitchFamily="34" charset="0"/>
                        </a:rPr>
                        <a:t>Within communities - where they are</a:t>
                      </a:r>
                    </a:p>
                  </a:txBody>
                  <a:tcPr>
                    <a:solidFill>
                      <a:srgbClr val="FF585D"/>
                    </a:solidFill>
                  </a:tcPr>
                </a:tc>
                <a:extLst>
                  <a:ext uri="{0D108BD9-81ED-4DB2-BD59-A6C34878D82A}">
                    <a16:rowId xmlns:a16="http://schemas.microsoft.com/office/drawing/2014/main" val="2417406494"/>
                  </a:ext>
                </a:extLst>
              </a:tr>
              <a:tr h="911351">
                <a:tc>
                  <a:txBody>
                    <a:bodyPr/>
                    <a:lstStyle/>
                    <a:p>
                      <a:r>
                        <a:rPr lang="en-US" sz="2400" b="1" dirty="0">
                          <a:solidFill>
                            <a:schemeClr val="bg1"/>
                          </a:solidFill>
                          <a:latin typeface="Franklin Gothic Book" panose="020B0503020102020204" pitchFamily="34" charset="0"/>
                        </a:rPr>
                        <a:t>WHO</a:t>
                      </a:r>
                    </a:p>
                  </a:txBody>
                  <a:tcPr>
                    <a:solidFill>
                      <a:srgbClr val="105CAA"/>
                    </a:solidFill>
                  </a:tcPr>
                </a:tc>
                <a:tc>
                  <a:txBody>
                    <a:bodyPr/>
                    <a:lstStyle/>
                    <a:p>
                      <a:r>
                        <a:rPr lang="en-US" sz="2600" dirty="0">
                          <a:solidFill>
                            <a:schemeClr val="tx1"/>
                          </a:solidFill>
                          <a:latin typeface="Franklin Gothic Book" panose="020B0503020102020204" pitchFamily="34" charset="0"/>
                        </a:rPr>
                        <a:t>Access to male service providers</a:t>
                      </a:r>
                    </a:p>
                  </a:txBody>
                  <a:tcPr>
                    <a:solidFill>
                      <a:srgbClr val="105CAA">
                        <a:alpha val="43000"/>
                      </a:srgbClr>
                    </a:solidFill>
                  </a:tcPr>
                </a:tc>
                <a:extLst>
                  <a:ext uri="{0D108BD9-81ED-4DB2-BD59-A6C34878D82A}">
                    <a16:rowId xmlns:a16="http://schemas.microsoft.com/office/drawing/2014/main" val="2792151880"/>
                  </a:ext>
                </a:extLst>
              </a:tr>
              <a:tr h="911351">
                <a:tc>
                  <a:txBody>
                    <a:bodyPr/>
                    <a:lstStyle/>
                    <a:p>
                      <a:r>
                        <a:rPr lang="en-US" sz="2400" b="1" dirty="0">
                          <a:solidFill>
                            <a:schemeClr val="bg1"/>
                          </a:solidFill>
                          <a:latin typeface="Franklin Gothic Book" panose="020B0503020102020204" pitchFamily="34" charset="0"/>
                        </a:rPr>
                        <a:t>WHAT</a:t>
                      </a:r>
                    </a:p>
                  </a:txBody>
                  <a:tcPr>
                    <a:solidFill>
                      <a:srgbClr val="7030A0"/>
                    </a:solidFill>
                  </a:tcPr>
                </a:tc>
                <a:tc>
                  <a:txBody>
                    <a:bodyPr/>
                    <a:lstStyle/>
                    <a:p>
                      <a:r>
                        <a:rPr lang="en-US" sz="2600" dirty="0">
                          <a:latin typeface="Franklin Gothic Book" panose="020B0503020102020204" pitchFamily="34" charset="0"/>
                        </a:rPr>
                        <a:t>- HIV services within wellness health services  </a:t>
                      </a:r>
                      <a:br>
                        <a:rPr lang="en-US" sz="2600" dirty="0">
                          <a:latin typeface="Franklin Gothic Book" panose="020B0503020102020204" pitchFamily="34" charset="0"/>
                        </a:rPr>
                      </a:br>
                      <a:r>
                        <a:rPr lang="en-US" sz="2600" dirty="0">
                          <a:latin typeface="Franklin Gothic Book" panose="020B0503020102020204" pitchFamily="34" charset="0"/>
                        </a:rPr>
                        <a:t>- HIVST</a:t>
                      </a:r>
                    </a:p>
                  </a:txBody>
                  <a:tcPr>
                    <a:solidFill>
                      <a:srgbClr val="7030A0">
                        <a:alpha val="52000"/>
                      </a:srgbClr>
                    </a:solidFill>
                  </a:tcPr>
                </a:tc>
                <a:extLst>
                  <a:ext uri="{0D108BD9-81ED-4DB2-BD59-A6C34878D82A}">
                    <a16:rowId xmlns:a16="http://schemas.microsoft.com/office/drawing/2014/main" val="3765577881"/>
                  </a:ext>
                </a:extLst>
              </a:tr>
            </a:tbl>
          </a:graphicData>
        </a:graphic>
      </p:graphicFrame>
    </p:spTree>
    <p:extLst>
      <p:ext uri="{BB962C8B-B14F-4D97-AF65-F5344CB8AC3E}">
        <p14:creationId xmlns:p14="http://schemas.microsoft.com/office/powerpoint/2010/main" val="300537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a:extLst>
              <a:ext uri="{FF2B5EF4-FFF2-40B4-BE49-F238E27FC236}">
                <a16:creationId xmlns:a16="http://schemas.microsoft.com/office/drawing/2014/main" id="{CE212857-9EA1-4306-AB34-0E812817DF42}"/>
              </a:ext>
            </a:extLst>
          </p:cNvPr>
          <p:cNvGraphicFramePr>
            <a:graphicFrameLocks/>
          </p:cNvGraphicFramePr>
          <p:nvPr/>
        </p:nvGraphicFramePr>
        <p:xfrm>
          <a:off x="609600" y="1233038"/>
          <a:ext cx="6025116" cy="4893125"/>
        </p:xfrm>
        <a:graphic>
          <a:graphicData uri="http://schemas.openxmlformats.org/drawingml/2006/table">
            <a:tbl>
              <a:tblPr firstRow="1" bandRow="1">
                <a:tableStyleId>{5C22544A-7EE6-4342-B048-85BDC9FD1C3A}</a:tableStyleId>
              </a:tblPr>
              <a:tblGrid>
                <a:gridCol w="1616494">
                  <a:extLst>
                    <a:ext uri="{9D8B030D-6E8A-4147-A177-3AD203B41FA5}">
                      <a16:colId xmlns:a16="http://schemas.microsoft.com/office/drawing/2014/main" val="2268498180"/>
                    </a:ext>
                  </a:extLst>
                </a:gridCol>
                <a:gridCol w="4408622">
                  <a:extLst>
                    <a:ext uri="{9D8B030D-6E8A-4147-A177-3AD203B41FA5}">
                      <a16:colId xmlns:a16="http://schemas.microsoft.com/office/drawing/2014/main" val="3011816052"/>
                    </a:ext>
                  </a:extLst>
                </a:gridCol>
              </a:tblGrid>
              <a:tr h="878912">
                <a:tc gridSpan="2">
                  <a:txBody>
                    <a:bodyPr/>
                    <a:lstStyle/>
                    <a:p>
                      <a:pPr algn="ctr"/>
                      <a:r>
                        <a:rPr lang="en-US" sz="2400" dirty="0">
                          <a:solidFill>
                            <a:schemeClr val="tx1"/>
                          </a:solidFill>
                          <a:latin typeface="Franklin Gothic Book" panose="020B0503020102020204" pitchFamily="34" charset="0"/>
                        </a:rPr>
                        <a:t>Service delivery for men</a:t>
                      </a:r>
                    </a:p>
                    <a:p>
                      <a:pPr algn="ctr"/>
                      <a:r>
                        <a:rPr lang="en-US" sz="2400" dirty="0">
                          <a:solidFill>
                            <a:schemeClr val="tx1"/>
                          </a:solidFill>
                          <a:latin typeface="Franklin Gothic Book" panose="020B0503020102020204" pitchFamily="34" charset="0"/>
                        </a:rPr>
                        <a:t>What do they want?</a:t>
                      </a:r>
                    </a:p>
                  </a:txBody>
                  <a:tcPr>
                    <a:solidFill>
                      <a:schemeClr val="bg1"/>
                    </a:solidFill>
                  </a:tcPr>
                </a:tc>
                <a:tc hMerge="1">
                  <a:txBody>
                    <a:bodyPr/>
                    <a:lstStyle/>
                    <a:p>
                      <a:pPr algn="ctr"/>
                      <a:endParaRPr lang="en-US" sz="2400" dirty="0">
                        <a:solidFill>
                          <a:schemeClr val="tx1"/>
                        </a:solidFill>
                      </a:endParaRPr>
                    </a:p>
                  </a:txBody>
                  <a:tcPr>
                    <a:noFill/>
                  </a:tcPr>
                </a:tc>
                <a:extLst>
                  <a:ext uri="{0D108BD9-81ED-4DB2-BD59-A6C34878D82A}">
                    <a16:rowId xmlns:a16="http://schemas.microsoft.com/office/drawing/2014/main" val="642705699"/>
                  </a:ext>
                </a:extLst>
              </a:tr>
              <a:tr h="911351">
                <a:tc>
                  <a:txBody>
                    <a:bodyPr/>
                    <a:lstStyle/>
                    <a:p>
                      <a:r>
                        <a:rPr lang="en-US" sz="2400" b="1" dirty="0">
                          <a:solidFill>
                            <a:schemeClr val="bg1"/>
                          </a:solidFill>
                          <a:latin typeface="Franklin Gothic Book" panose="020B0503020102020204" pitchFamily="34" charset="0"/>
                        </a:rPr>
                        <a:t>WHEN</a:t>
                      </a:r>
                    </a:p>
                  </a:txBody>
                  <a:tcPr>
                    <a:solidFill>
                      <a:srgbClr val="F3A821"/>
                    </a:solidFill>
                  </a:tcPr>
                </a:tc>
                <a:tc>
                  <a:txBody>
                    <a:bodyPr/>
                    <a:lstStyle/>
                    <a:p>
                      <a:r>
                        <a:rPr lang="en-US" sz="2600" dirty="0">
                          <a:latin typeface="Franklin Gothic Book" panose="020B0503020102020204" pitchFamily="34" charset="0"/>
                        </a:rPr>
                        <a:t>Outside of traditional service hours</a:t>
                      </a:r>
                    </a:p>
                  </a:txBody>
                  <a:tcPr>
                    <a:solidFill>
                      <a:srgbClr val="FEF3D4">
                        <a:alpha val="44000"/>
                      </a:srgbClr>
                    </a:solidFill>
                  </a:tcPr>
                </a:tc>
                <a:extLst>
                  <a:ext uri="{0D108BD9-81ED-4DB2-BD59-A6C34878D82A}">
                    <a16:rowId xmlns:a16="http://schemas.microsoft.com/office/drawing/2014/main" val="3870518622"/>
                  </a:ext>
                </a:extLst>
              </a:tr>
              <a:tr h="911351">
                <a:tc>
                  <a:txBody>
                    <a:bodyPr/>
                    <a:lstStyle/>
                    <a:p>
                      <a:r>
                        <a:rPr lang="en-US" sz="2400" b="1" dirty="0">
                          <a:solidFill>
                            <a:schemeClr val="bg1"/>
                          </a:solidFill>
                          <a:latin typeface="Franklin Gothic Book" panose="020B0503020102020204" pitchFamily="34" charset="0"/>
                        </a:rPr>
                        <a:t>WHERE</a:t>
                      </a:r>
                    </a:p>
                  </a:txBody>
                  <a:tcPr>
                    <a:solidFill>
                      <a:srgbClr val="E4002B"/>
                    </a:solidFill>
                  </a:tcPr>
                </a:tc>
                <a:tc>
                  <a:txBody>
                    <a:bodyPr/>
                    <a:lstStyle/>
                    <a:p>
                      <a:r>
                        <a:rPr lang="en-US" sz="2600" dirty="0">
                          <a:solidFill>
                            <a:schemeClr val="tx1"/>
                          </a:solidFill>
                          <a:latin typeface="Franklin Gothic Book" panose="020B0503020102020204" pitchFamily="34" charset="0"/>
                        </a:rPr>
                        <a:t>Within communities - where they are</a:t>
                      </a:r>
                    </a:p>
                  </a:txBody>
                  <a:tcPr>
                    <a:solidFill>
                      <a:srgbClr val="FF585D"/>
                    </a:solidFill>
                  </a:tcPr>
                </a:tc>
                <a:extLst>
                  <a:ext uri="{0D108BD9-81ED-4DB2-BD59-A6C34878D82A}">
                    <a16:rowId xmlns:a16="http://schemas.microsoft.com/office/drawing/2014/main" val="2417406494"/>
                  </a:ext>
                </a:extLst>
              </a:tr>
              <a:tr h="911351">
                <a:tc>
                  <a:txBody>
                    <a:bodyPr/>
                    <a:lstStyle/>
                    <a:p>
                      <a:r>
                        <a:rPr lang="en-US" sz="2400" b="1" dirty="0">
                          <a:solidFill>
                            <a:schemeClr val="bg1"/>
                          </a:solidFill>
                          <a:latin typeface="Franklin Gothic Book" panose="020B0503020102020204" pitchFamily="34" charset="0"/>
                        </a:rPr>
                        <a:t>WHO</a:t>
                      </a:r>
                    </a:p>
                  </a:txBody>
                  <a:tcPr>
                    <a:solidFill>
                      <a:srgbClr val="105CAA"/>
                    </a:solidFill>
                  </a:tcPr>
                </a:tc>
                <a:tc>
                  <a:txBody>
                    <a:bodyPr/>
                    <a:lstStyle/>
                    <a:p>
                      <a:r>
                        <a:rPr lang="en-US" sz="2600" dirty="0">
                          <a:solidFill>
                            <a:schemeClr val="tx1"/>
                          </a:solidFill>
                          <a:latin typeface="Franklin Gothic Book" panose="020B0503020102020204" pitchFamily="34" charset="0"/>
                        </a:rPr>
                        <a:t>Access to male service providers</a:t>
                      </a:r>
                    </a:p>
                  </a:txBody>
                  <a:tcPr>
                    <a:solidFill>
                      <a:srgbClr val="105CAA">
                        <a:alpha val="43000"/>
                      </a:srgbClr>
                    </a:solidFill>
                  </a:tcPr>
                </a:tc>
                <a:extLst>
                  <a:ext uri="{0D108BD9-81ED-4DB2-BD59-A6C34878D82A}">
                    <a16:rowId xmlns:a16="http://schemas.microsoft.com/office/drawing/2014/main" val="2792151880"/>
                  </a:ext>
                </a:extLst>
              </a:tr>
              <a:tr h="911351">
                <a:tc>
                  <a:txBody>
                    <a:bodyPr/>
                    <a:lstStyle/>
                    <a:p>
                      <a:r>
                        <a:rPr lang="en-US" sz="2400" b="1" dirty="0">
                          <a:solidFill>
                            <a:schemeClr val="bg1"/>
                          </a:solidFill>
                          <a:latin typeface="Franklin Gothic Book" panose="020B0503020102020204" pitchFamily="34" charset="0"/>
                        </a:rPr>
                        <a:t>WHAT</a:t>
                      </a:r>
                    </a:p>
                  </a:txBody>
                  <a:tcPr>
                    <a:solidFill>
                      <a:srgbClr val="7030A0"/>
                    </a:solidFill>
                  </a:tcPr>
                </a:tc>
                <a:tc>
                  <a:txBody>
                    <a:bodyPr/>
                    <a:lstStyle/>
                    <a:p>
                      <a:r>
                        <a:rPr lang="en-US" sz="2600" dirty="0">
                          <a:latin typeface="Franklin Gothic Book" panose="020B0503020102020204" pitchFamily="34" charset="0"/>
                        </a:rPr>
                        <a:t>- HIV services within wellness health services  </a:t>
                      </a:r>
                      <a:br>
                        <a:rPr lang="en-US" sz="2600" dirty="0">
                          <a:latin typeface="Franklin Gothic Book" panose="020B0503020102020204" pitchFamily="34" charset="0"/>
                        </a:rPr>
                      </a:br>
                      <a:r>
                        <a:rPr lang="en-US" sz="2600" dirty="0">
                          <a:latin typeface="Franklin Gothic Book" panose="020B0503020102020204" pitchFamily="34" charset="0"/>
                        </a:rPr>
                        <a:t>- HIVST</a:t>
                      </a:r>
                    </a:p>
                  </a:txBody>
                  <a:tcPr>
                    <a:solidFill>
                      <a:srgbClr val="7030A0">
                        <a:alpha val="52000"/>
                      </a:srgbClr>
                    </a:solidFill>
                  </a:tcPr>
                </a:tc>
                <a:extLst>
                  <a:ext uri="{0D108BD9-81ED-4DB2-BD59-A6C34878D82A}">
                    <a16:rowId xmlns:a16="http://schemas.microsoft.com/office/drawing/2014/main" val="3765577881"/>
                  </a:ext>
                </a:extLst>
              </a:tr>
            </a:tbl>
          </a:graphicData>
        </a:graphic>
      </p:graphicFrame>
      <p:pic>
        <p:nvPicPr>
          <p:cNvPr id="5" name="Picture 4">
            <a:extLst>
              <a:ext uri="{FF2B5EF4-FFF2-40B4-BE49-F238E27FC236}">
                <a16:creationId xmlns:a16="http://schemas.microsoft.com/office/drawing/2014/main" id="{35AF2A65-F241-984D-82E1-000F86F97E75}"/>
              </a:ext>
            </a:extLst>
          </p:cNvPr>
          <p:cNvPicPr>
            <a:picLocks noChangeAspect="1"/>
          </p:cNvPicPr>
          <p:nvPr/>
        </p:nvPicPr>
        <p:blipFill rotWithShape="1">
          <a:blip r:embed="rId8"/>
          <a:srcRect l="25630"/>
          <a:stretch/>
        </p:blipFill>
        <p:spPr>
          <a:xfrm>
            <a:off x="6783572" y="1354536"/>
            <a:ext cx="5135631" cy="4774253"/>
          </a:xfrm>
          <a:prstGeom prst="rect">
            <a:avLst/>
          </a:prstGeom>
        </p:spPr>
      </p:pic>
      <p:sp>
        <p:nvSpPr>
          <p:cNvPr id="6" name="Speech Bubble: Oval 6">
            <a:extLst>
              <a:ext uri="{FF2B5EF4-FFF2-40B4-BE49-F238E27FC236}">
                <a16:creationId xmlns:a16="http://schemas.microsoft.com/office/drawing/2014/main" id="{558D78BD-FAD9-AC4B-A253-39A67BD45D47}"/>
              </a:ext>
            </a:extLst>
          </p:cNvPr>
          <p:cNvSpPr/>
          <p:nvPr/>
        </p:nvSpPr>
        <p:spPr>
          <a:xfrm>
            <a:off x="1679943" y="2774216"/>
            <a:ext cx="7060445" cy="3090672"/>
          </a:xfrm>
          <a:prstGeom prst="wedgeEllipseCallout">
            <a:avLst>
              <a:gd name="adj1" fmla="val 45920"/>
              <a:gd name="adj2" fmla="val -8039"/>
            </a:avLst>
          </a:prstGeom>
          <a:solidFill>
            <a:schemeClr val="bg1"/>
          </a:solidFill>
          <a:ln w="38100">
            <a:solidFill>
              <a:srgbClr val="F3A82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indent="-457200">
              <a:buFont typeface="Arial" panose="020B0604020202020204" pitchFamily="34" charset="0"/>
              <a:buChar char="•"/>
            </a:pPr>
            <a:r>
              <a:rPr lang="en-US" sz="2800" b="1" dirty="0">
                <a:solidFill>
                  <a:schemeClr val="tx1"/>
                </a:solidFill>
                <a:latin typeface="Franklin Gothic Book" panose="020B0503020102020204" pitchFamily="34" charset="0"/>
              </a:rPr>
              <a:t>&lt;10% utilization before noon</a:t>
            </a:r>
          </a:p>
          <a:p>
            <a:pPr marL="457200" indent="-457200">
              <a:buFont typeface="Arial" panose="020B0604020202020204" pitchFamily="34" charset="0"/>
              <a:buChar char="•"/>
            </a:pPr>
            <a:r>
              <a:rPr lang="en-US" sz="2800" b="1" dirty="0">
                <a:solidFill>
                  <a:schemeClr val="tx1"/>
                </a:solidFill>
                <a:latin typeface="Franklin Gothic Book" panose="020B0503020102020204" pitchFamily="34" charset="0"/>
              </a:rPr>
              <a:t>Peak utilization (59%) after 3pm</a:t>
            </a:r>
          </a:p>
          <a:p>
            <a:r>
              <a:rPr lang="en-US" sz="2800" b="1" i="1" dirty="0">
                <a:solidFill>
                  <a:schemeClr val="tx1"/>
                </a:solidFill>
                <a:latin typeface="Franklin Gothic Book" panose="020B0503020102020204" pitchFamily="34" charset="0"/>
              </a:rPr>
              <a:t>		</a:t>
            </a:r>
            <a:r>
              <a:rPr lang="en-US" sz="2800" b="1" i="1" dirty="0" err="1">
                <a:solidFill>
                  <a:schemeClr val="tx1"/>
                </a:solidFill>
                <a:latin typeface="Franklin Gothic Book" panose="020B0503020102020204" pitchFamily="34" charset="0"/>
              </a:rPr>
              <a:t>Zwakala</a:t>
            </a:r>
            <a:r>
              <a:rPr lang="en-US" sz="2800" b="1" i="1" dirty="0">
                <a:solidFill>
                  <a:schemeClr val="tx1"/>
                </a:solidFill>
                <a:latin typeface="Franklin Gothic Book" panose="020B0503020102020204" pitchFamily="34" charset="0"/>
              </a:rPr>
              <a:t> </a:t>
            </a:r>
            <a:r>
              <a:rPr lang="en-US" sz="2800" b="1" i="1" dirty="0" err="1">
                <a:solidFill>
                  <a:schemeClr val="tx1"/>
                </a:solidFill>
                <a:latin typeface="Franklin Gothic Book" panose="020B0503020102020204" pitchFamily="34" charset="0"/>
              </a:rPr>
              <a:t>Ndoda</a:t>
            </a:r>
            <a:endParaRPr lang="en-US" sz="2800" b="1" i="1" dirty="0">
              <a:solidFill>
                <a:schemeClr val="tx1"/>
              </a:solidFill>
              <a:latin typeface="Franklin Gothic Book" panose="020B0503020102020204" pitchFamily="34" charset="0"/>
            </a:endParaRPr>
          </a:p>
          <a:p>
            <a:r>
              <a:rPr lang="en-US" sz="2800" b="1" i="1" dirty="0">
                <a:solidFill>
                  <a:schemeClr val="tx1"/>
                </a:solidFill>
                <a:latin typeface="Franklin Gothic Book" panose="020B0503020102020204" pitchFamily="34" charset="0"/>
              </a:rPr>
              <a:t>		Heidi van Rooyen, HRC</a:t>
            </a:r>
            <a:endParaRPr lang="en-ZA" sz="2400"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endParaRPr>
          </a:p>
        </p:txBody>
      </p:sp>
    </p:spTree>
    <p:extLst>
      <p:ext uri="{BB962C8B-B14F-4D97-AF65-F5344CB8AC3E}">
        <p14:creationId xmlns:p14="http://schemas.microsoft.com/office/powerpoint/2010/main" val="2306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a:extLst>
              <a:ext uri="{FF2B5EF4-FFF2-40B4-BE49-F238E27FC236}">
                <a16:creationId xmlns:a16="http://schemas.microsoft.com/office/drawing/2014/main" id="{CE212857-9EA1-4306-AB34-0E812817DF42}"/>
              </a:ext>
            </a:extLst>
          </p:cNvPr>
          <p:cNvGraphicFramePr>
            <a:graphicFrameLocks/>
          </p:cNvGraphicFramePr>
          <p:nvPr/>
        </p:nvGraphicFramePr>
        <p:xfrm>
          <a:off x="609600" y="1233038"/>
          <a:ext cx="6025116" cy="4893125"/>
        </p:xfrm>
        <a:graphic>
          <a:graphicData uri="http://schemas.openxmlformats.org/drawingml/2006/table">
            <a:tbl>
              <a:tblPr firstRow="1" bandRow="1">
                <a:tableStyleId>{5C22544A-7EE6-4342-B048-85BDC9FD1C3A}</a:tableStyleId>
              </a:tblPr>
              <a:tblGrid>
                <a:gridCol w="1616494">
                  <a:extLst>
                    <a:ext uri="{9D8B030D-6E8A-4147-A177-3AD203B41FA5}">
                      <a16:colId xmlns:a16="http://schemas.microsoft.com/office/drawing/2014/main" val="2268498180"/>
                    </a:ext>
                  </a:extLst>
                </a:gridCol>
                <a:gridCol w="4408622">
                  <a:extLst>
                    <a:ext uri="{9D8B030D-6E8A-4147-A177-3AD203B41FA5}">
                      <a16:colId xmlns:a16="http://schemas.microsoft.com/office/drawing/2014/main" val="3011816052"/>
                    </a:ext>
                  </a:extLst>
                </a:gridCol>
              </a:tblGrid>
              <a:tr h="878912">
                <a:tc gridSpan="2">
                  <a:txBody>
                    <a:bodyPr/>
                    <a:lstStyle/>
                    <a:p>
                      <a:pPr algn="ctr"/>
                      <a:r>
                        <a:rPr lang="en-US" sz="2400" dirty="0">
                          <a:solidFill>
                            <a:schemeClr val="tx1"/>
                          </a:solidFill>
                          <a:latin typeface="Franklin Gothic Book" panose="020B0503020102020204" pitchFamily="34" charset="0"/>
                        </a:rPr>
                        <a:t>Service delivery for men</a:t>
                      </a:r>
                    </a:p>
                    <a:p>
                      <a:pPr algn="ctr"/>
                      <a:r>
                        <a:rPr lang="en-US" sz="2400" dirty="0">
                          <a:solidFill>
                            <a:schemeClr val="tx1"/>
                          </a:solidFill>
                          <a:latin typeface="Franklin Gothic Book" panose="020B0503020102020204" pitchFamily="34" charset="0"/>
                        </a:rPr>
                        <a:t>What do they want?</a:t>
                      </a:r>
                    </a:p>
                  </a:txBody>
                  <a:tcPr>
                    <a:solidFill>
                      <a:schemeClr val="bg1"/>
                    </a:solidFill>
                  </a:tcPr>
                </a:tc>
                <a:tc hMerge="1">
                  <a:txBody>
                    <a:bodyPr/>
                    <a:lstStyle/>
                    <a:p>
                      <a:pPr algn="ctr"/>
                      <a:endParaRPr lang="en-US" sz="2400" dirty="0">
                        <a:solidFill>
                          <a:schemeClr val="tx1"/>
                        </a:solidFill>
                      </a:endParaRPr>
                    </a:p>
                  </a:txBody>
                  <a:tcPr>
                    <a:noFill/>
                  </a:tcPr>
                </a:tc>
                <a:extLst>
                  <a:ext uri="{0D108BD9-81ED-4DB2-BD59-A6C34878D82A}">
                    <a16:rowId xmlns:a16="http://schemas.microsoft.com/office/drawing/2014/main" val="642705699"/>
                  </a:ext>
                </a:extLst>
              </a:tr>
              <a:tr h="911351">
                <a:tc>
                  <a:txBody>
                    <a:bodyPr/>
                    <a:lstStyle/>
                    <a:p>
                      <a:r>
                        <a:rPr lang="en-US" sz="2400" b="1" dirty="0">
                          <a:solidFill>
                            <a:schemeClr val="bg1"/>
                          </a:solidFill>
                          <a:latin typeface="Franklin Gothic Book" panose="020B0503020102020204" pitchFamily="34" charset="0"/>
                        </a:rPr>
                        <a:t>WHEN</a:t>
                      </a:r>
                    </a:p>
                  </a:txBody>
                  <a:tcPr>
                    <a:solidFill>
                      <a:srgbClr val="F3A821"/>
                    </a:solidFill>
                  </a:tcPr>
                </a:tc>
                <a:tc>
                  <a:txBody>
                    <a:bodyPr/>
                    <a:lstStyle/>
                    <a:p>
                      <a:r>
                        <a:rPr lang="en-US" sz="2600" dirty="0">
                          <a:latin typeface="Franklin Gothic Book" panose="020B0503020102020204" pitchFamily="34" charset="0"/>
                        </a:rPr>
                        <a:t>Outside of traditional service hours</a:t>
                      </a:r>
                    </a:p>
                  </a:txBody>
                  <a:tcPr>
                    <a:solidFill>
                      <a:srgbClr val="FEF3D4">
                        <a:alpha val="44000"/>
                      </a:srgbClr>
                    </a:solidFill>
                  </a:tcPr>
                </a:tc>
                <a:extLst>
                  <a:ext uri="{0D108BD9-81ED-4DB2-BD59-A6C34878D82A}">
                    <a16:rowId xmlns:a16="http://schemas.microsoft.com/office/drawing/2014/main" val="3870518622"/>
                  </a:ext>
                </a:extLst>
              </a:tr>
              <a:tr h="911351">
                <a:tc>
                  <a:txBody>
                    <a:bodyPr/>
                    <a:lstStyle/>
                    <a:p>
                      <a:r>
                        <a:rPr lang="en-US" sz="2400" b="1" dirty="0">
                          <a:solidFill>
                            <a:schemeClr val="bg1"/>
                          </a:solidFill>
                          <a:latin typeface="Franklin Gothic Book" panose="020B0503020102020204" pitchFamily="34" charset="0"/>
                        </a:rPr>
                        <a:t>WHERE</a:t>
                      </a:r>
                    </a:p>
                  </a:txBody>
                  <a:tcPr>
                    <a:solidFill>
                      <a:srgbClr val="E4002B"/>
                    </a:solidFill>
                  </a:tcPr>
                </a:tc>
                <a:tc>
                  <a:txBody>
                    <a:bodyPr/>
                    <a:lstStyle/>
                    <a:p>
                      <a:r>
                        <a:rPr lang="en-US" sz="2600" dirty="0">
                          <a:solidFill>
                            <a:schemeClr val="tx1"/>
                          </a:solidFill>
                          <a:latin typeface="Franklin Gothic Book" panose="020B0503020102020204" pitchFamily="34" charset="0"/>
                        </a:rPr>
                        <a:t>Within communities - where they are</a:t>
                      </a:r>
                    </a:p>
                  </a:txBody>
                  <a:tcPr>
                    <a:solidFill>
                      <a:srgbClr val="FF585D"/>
                    </a:solidFill>
                  </a:tcPr>
                </a:tc>
                <a:extLst>
                  <a:ext uri="{0D108BD9-81ED-4DB2-BD59-A6C34878D82A}">
                    <a16:rowId xmlns:a16="http://schemas.microsoft.com/office/drawing/2014/main" val="2417406494"/>
                  </a:ext>
                </a:extLst>
              </a:tr>
              <a:tr h="911351">
                <a:tc>
                  <a:txBody>
                    <a:bodyPr/>
                    <a:lstStyle/>
                    <a:p>
                      <a:r>
                        <a:rPr lang="en-US" sz="2400" b="1" dirty="0">
                          <a:solidFill>
                            <a:schemeClr val="bg1"/>
                          </a:solidFill>
                          <a:latin typeface="Franklin Gothic Book" panose="020B0503020102020204" pitchFamily="34" charset="0"/>
                        </a:rPr>
                        <a:t>WHO</a:t>
                      </a:r>
                    </a:p>
                  </a:txBody>
                  <a:tcPr>
                    <a:solidFill>
                      <a:srgbClr val="105CAA"/>
                    </a:solidFill>
                  </a:tcPr>
                </a:tc>
                <a:tc>
                  <a:txBody>
                    <a:bodyPr/>
                    <a:lstStyle/>
                    <a:p>
                      <a:r>
                        <a:rPr lang="en-US" sz="2600" dirty="0">
                          <a:solidFill>
                            <a:schemeClr val="tx1"/>
                          </a:solidFill>
                          <a:latin typeface="Franklin Gothic Book" panose="020B0503020102020204" pitchFamily="34" charset="0"/>
                        </a:rPr>
                        <a:t>Access to male service providers</a:t>
                      </a:r>
                    </a:p>
                  </a:txBody>
                  <a:tcPr>
                    <a:solidFill>
                      <a:srgbClr val="105CAA">
                        <a:alpha val="43000"/>
                      </a:srgbClr>
                    </a:solidFill>
                  </a:tcPr>
                </a:tc>
                <a:extLst>
                  <a:ext uri="{0D108BD9-81ED-4DB2-BD59-A6C34878D82A}">
                    <a16:rowId xmlns:a16="http://schemas.microsoft.com/office/drawing/2014/main" val="2792151880"/>
                  </a:ext>
                </a:extLst>
              </a:tr>
              <a:tr h="911351">
                <a:tc>
                  <a:txBody>
                    <a:bodyPr/>
                    <a:lstStyle/>
                    <a:p>
                      <a:r>
                        <a:rPr lang="en-US" sz="2400" b="1" dirty="0">
                          <a:solidFill>
                            <a:schemeClr val="bg1"/>
                          </a:solidFill>
                          <a:latin typeface="Franklin Gothic Book" panose="020B0503020102020204" pitchFamily="34" charset="0"/>
                        </a:rPr>
                        <a:t>WHAT</a:t>
                      </a:r>
                    </a:p>
                  </a:txBody>
                  <a:tcPr>
                    <a:solidFill>
                      <a:srgbClr val="7030A0"/>
                    </a:solidFill>
                  </a:tcPr>
                </a:tc>
                <a:tc>
                  <a:txBody>
                    <a:bodyPr/>
                    <a:lstStyle/>
                    <a:p>
                      <a:r>
                        <a:rPr lang="en-US" sz="2600" dirty="0">
                          <a:latin typeface="Franklin Gothic Book" panose="020B0503020102020204" pitchFamily="34" charset="0"/>
                        </a:rPr>
                        <a:t>- HIV services within wellness health services  </a:t>
                      </a:r>
                      <a:br>
                        <a:rPr lang="en-US" sz="2600" dirty="0">
                          <a:latin typeface="Franklin Gothic Book" panose="020B0503020102020204" pitchFamily="34" charset="0"/>
                        </a:rPr>
                      </a:br>
                      <a:r>
                        <a:rPr lang="en-US" sz="2600" dirty="0">
                          <a:latin typeface="Franklin Gothic Book" panose="020B0503020102020204" pitchFamily="34" charset="0"/>
                        </a:rPr>
                        <a:t>- HIVST</a:t>
                      </a:r>
                    </a:p>
                  </a:txBody>
                  <a:tcPr>
                    <a:solidFill>
                      <a:srgbClr val="7030A0">
                        <a:alpha val="52000"/>
                      </a:srgbClr>
                    </a:solidFill>
                  </a:tcPr>
                </a:tc>
                <a:extLst>
                  <a:ext uri="{0D108BD9-81ED-4DB2-BD59-A6C34878D82A}">
                    <a16:rowId xmlns:a16="http://schemas.microsoft.com/office/drawing/2014/main" val="3765577881"/>
                  </a:ext>
                </a:extLst>
              </a:tr>
            </a:tbl>
          </a:graphicData>
        </a:graphic>
      </p:graphicFrame>
      <p:pic>
        <p:nvPicPr>
          <p:cNvPr id="5" name="Picture 4">
            <a:extLst>
              <a:ext uri="{FF2B5EF4-FFF2-40B4-BE49-F238E27FC236}">
                <a16:creationId xmlns:a16="http://schemas.microsoft.com/office/drawing/2014/main" id="{13172EA6-7A62-E844-8B66-1D81E29BF735}"/>
              </a:ext>
            </a:extLst>
          </p:cNvPr>
          <p:cNvPicPr>
            <a:picLocks noChangeAspect="1"/>
          </p:cNvPicPr>
          <p:nvPr/>
        </p:nvPicPr>
        <p:blipFill>
          <a:blip r:embed="rId8"/>
          <a:stretch>
            <a:fillRect/>
          </a:stretch>
        </p:blipFill>
        <p:spPr>
          <a:xfrm>
            <a:off x="5977703" y="1600200"/>
            <a:ext cx="6214298" cy="4525962"/>
          </a:xfrm>
          <a:prstGeom prst="rect">
            <a:avLst/>
          </a:prstGeom>
          <a:ln w="38100">
            <a:solidFill>
              <a:srgbClr val="E4002B"/>
            </a:solidFill>
          </a:ln>
        </p:spPr>
      </p:pic>
      <p:sp>
        <p:nvSpPr>
          <p:cNvPr id="6" name="Speech Bubble: Oval 6">
            <a:extLst>
              <a:ext uri="{FF2B5EF4-FFF2-40B4-BE49-F238E27FC236}">
                <a16:creationId xmlns:a16="http://schemas.microsoft.com/office/drawing/2014/main" id="{A63E6667-F067-6740-BDAC-B97937E036AC}"/>
              </a:ext>
            </a:extLst>
          </p:cNvPr>
          <p:cNvSpPr/>
          <p:nvPr/>
        </p:nvSpPr>
        <p:spPr>
          <a:xfrm>
            <a:off x="2509284" y="2376038"/>
            <a:ext cx="5911704" cy="3090672"/>
          </a:xfrm>
          <a:prstGeom prst="wedgeEllipseCallout">
            <a:avLst>
              <a:gd name="adj1" fmla="val 45920"/>
              <a:gd name="adj2" fmla="val -8039"/>
            </a:avLst>
          </a:prstGeom>
          <a:solidFill>
            <a:schemeClr val="bg1"/>
          </a:solidFill>
          <a:ln w="38100">
            <a:solidFill>
              <a:srgbClr val="EE145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indent="-457200">
              <a:buFont typeface="Arial" panose="020B0604020202020204" pitchFamily="34" charset="0"/>
              <a:buChar char="•"/>
            </a:pPr>
            <a:r>
              <a:rPr lang="en-US" sz="2800" b="1" dirty="0">
                <a:solidFill>
                  <a:schemeClr val="tx1"/>
                </a:solidFill>
                <a:latin typeface="Franklin Gothic Book" panose="020B0503020102020204" pitchFamily="34" charset="0"/>
              </a:rPr>
              <a:t>Community hubs</a:t>
            </a:r>
          </a:p>
          <a:p>
            <a:pPr marL="457200" indent="-457200">
              <a:buFont typeface="Arial" panose="020B0604020202020204" pitchFamily="34" charset="0"/>
              <a:buChar char="•"/>
            </a:pPr>
            <a:r>
              <a:rPr lang="en-US" sz="28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Taxi ranks</a:t>
            </a:r>
          </a:p>
          <a:p>
            <a:pPr marL="457200" indent="-457200">
              <a:buFont typeface="Arial" panose="020B0604020202020204" pitchFamily="34" charset="0"/>
              <a:buChar char="•"/>
            </a:pPr>
            <a:r>
              <a:rPr lang="en-US" sz="28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Mobile services at places where men meet</a:t>
            </a:r>
            <a:endParaRPr lang="en-ZA" sz="2400"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endParaRPr>
          </a:p>
        </p:txBody>
      </p:sp>
    </p:spTree>
    <p:extLst>
      <p:ext uri="{BB962C8B-B14F-4D97-AF65-F5344CB8AC3E}">
        <p14:creationId xmlns:p14="http://schemas.microsoft.com/office/powerpoint/2010/main" val="13951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a:extLst>
              <a:ext uri="{FF2B5EF4-FFF2-40B4-BE49-F238E27FC236}">
                <a16:creationId xmlns:a16="http://schemas.microsoft.com/office/drawing/2014/main" id="{CE212857-9EA1-4306-AB34-0E812817DF42}"/>
              </a:ext>
            </a:extLst>
          </p:cNvPr>
          <p:cNvGraphicFramePr>
            <a:graphicFrameLocks/>
          </p:cNvGraphicFramePr>
          <p:nvPr/>
        </p:nvGraphicFramePr>
        <p:xfrm>
          <a:off x="609600" y="1233038"/>
          <a:ext cx="6025116" cy="4893125"/>
        </p:xfrm>
        <a:graphic>
          <a:graphicData uri="http://schemas.openxmlformats.org/drawingml/2006/table">
            <a:tbl>
              <a:tblPr firstRow="1" bandRow="1">
                <a:tableStyleId>{5C22544A-7EE6-4342-B048-85BDC9FD1C3A}</a:tableStyleId>
              </a:tblPr>
              <a:tblGrid>
                <a:gridCol w="1616494">
                  <a:extLst>
                    <a:ext uri="{9D8B030D-6E8A-4147-A177-3AD203B41FA5}">
                      <a16:colId xmlns:a16="http://schemas.microsoft.com/office/drawing/2014/main" val="2268498180"/>
                    </a:ext>
                  </a:extLst>
                </a:gridCol>
                <a:gridCol w="4408622">
                  <a:extLst>
                    <a:ext uri="{9D8B030D-6E8A-4147-A177-3AD203B41FA5}">
                      <a16:colId xmlns:a16="http://schemas.microsoft.com/office/drawing/2014/main" val="3011816052"/>
                    </a:ext>
                  </a:extLst>
                </a:gridCol>
              </a:tblGrid>
              <a:tr h="878912">
                <a:tc gridSpan="2">
                  <a:txBody>
                    <a:bodyPr/>
                    <a:lstStyle/>
                    <a:p>
                      <a:pPr algn="ctr"/>
                      <a:r>
                        <a:rPr lang="en-US" sz="2400" dirty="0">
                          <a:solidFill>
                            <a:schemeClr val="tx1"/>
                          </a:solidFill>
                          <a:latin typeface="Franklin Gothic Book" panose="020B0503020102020204" pitchFamily="34" charset="0"/>
                        </a:rPr>
                        <a:t>Service delivery for men</a:t>
                      </a:r>
                    </a:p>
                    <a:p>
                      <a:pPr algn="ctr"/>
                      <a:r>
                        <a:rPr lang="en-US" sz="2400" dirty="0">
                          <a:solidFill>
                            <a:schemeClr val="tx1"/>
                          </a:solidFill>
                          <a:latin typeface="Franklin Gothic Book" panose="020B0503020102020204" pitchFamily="34" charset="0"/>
                        </a:rPr>
                        <a:t>What do they want?</a:t>
                      </a:r>
                    </a:p>
                  </a:txBody>
                  <a:tcPr>
                    <a:solidFill>
                      <a:schemeClr val="bg1"/>
                    </a:solidFill>
                  </a:tcPr>
                </a:tc>
                <a:tc hMerge="1">
                  <a:txBody>
                    <a:bodyPr/>
                    <a:lstStyle/>
                    <a:p>
                      <a:pPr algn="ctr"/>
                      <a:endParaRPr lang="en-US" sz="2400" dirty="0">
                        <a:solidFill>
                          <a:schemeClr val="tx1"/>
                        </a:solidFill>
                      </a:endParaRPr>
                    </a:p>
                  </a:txBody>
                  <a:tcPr>
                    <a:noFill/>
                  </a:tcPr>
                </a:tc>
                <a:extLst>
                  <a:ext uri="{0D108BD9-81ED-4DB2-BD59-A6C34878D82A}">
                    <a16:rowId xmlns:a16="http://schemas.microsoft.com/office/drawing/2014/main" val="642705699"/>
                  </a:ext>
                </a:extLst>
              </a:tr>
              <a:tr h="911351">
                <a:tc>
                  <a:txBody>
                    <a:bodyPr/>
                    <a:lstStyle/>
                    <a:p>
                      <a:r>
                        <a:rPr lang="en-US" sz="2400" b="1" dirty="0">
                          <a:solidFill>
                            <a:schemeClr val="bg1"/>
                          </a:solidFill>
                          <a:latin typeface="Franklin Gothic Book" panose="020B0503020102020204" pitchFamily="34" charset="0"/>
                        </a:rPr>
                        <a:t>WHEN</a:t>
                      </a:r>
                    </a:p>
                  </a:txBody>
                  <a:tcPr>
                    <a:solidFill>
                      <a:srgbClr val="F3A821"/>
                    </a:solidFill>
                  </a:tcPr>
                </a:tc>
                <a:tc>
                  <a:txBody>
                    <a:bodyPr/>
                    <a:lstStyle/>
                    <a:p>
                      <a:r>
                        <a:rPr lang="en-US" sz="2600" dirty="0">
                          <a:latin typeface="Franklin Gothic Book" panose="020B0503020102020204" pitchFamily="34" charset="0"/>
                        </a:rPr>
                        <a:t>Outside of traditional service hours</a:t>
                      </a:r>
                    </a:p>
                  </a:txBody>
                  <a:tcPr>
                    <a:solidFill>
                      <a:srgbClr val="FEF3D4">
                        <a:alpha val="44000"/>
                      </a:srgbClr>
                    </a:solidFill>
                  </a:tcPr>
                </a:tc>
                <a:extLst>
                  <a:ext uri="{0D108BD9-81ED-4DB2-BD59-A6C34878D82A}">
                    <a16:rowId xmlns:a16="http://schemas.microsoft.com/office/drawing/2014/main" val="3870518622"/>
                  </a:ext>
                </a:extLst>
              </a:tr>
              <a:tr h="911351">
                <a:tc>
                  <a:txBody>
                    <a:bodyPr/>
                    <a:lstStyle/>
                    <a:p>
                      <a:r>
                        <a:rPr lang="en-US" sz="2400" b="1" dirty="0">
                          <a:solidFill>
                            <a:schemeClr val="bg1"/>
                          </a:solidFill>
                          <a:latin typeface="Franklin Gothic Book" panose="020B0503020102020204" pitchFamily="34" charset="0"/>
                        </a:rPr>
                        <a:t>WHERE</a:t>
                      </a:r>
                    </a:p>
                  </a:txBody>
                  <a:tcPr>
                    <a:solidFill>
                      <a:srgbClr val="E4002B"/>
                    </a:solidFill>
                  </a:tcPr>
                </a:tc>
                <a:tc>
                  <a:txBody>
                    <a:bodyPr/>
                    <a:lstStyle/>
                    <a:p>
                      <a:r>
                        <a:rPr lang="en-US" sz="2600" dirty="0">
                          <a:solidFill>
                            <a:schemeClr val="tx1"/>
                          </a:solidFill>
                          <a:latin typeface="Franklin Gothic Book" panose="020B0503020102020204" pitchFamily="34" charset="0"/>
                        </a:rPr>
                        <a:t>Within communities - where they are</a:t>
                      </a:r>
                    </a:p>
                  </a:txBody>
                  <a:tcPr>
                    <a:solidFill>
                      <a:srgbClr val="FF585D"/>
                    </a:solidFill>
                  </a:tcPr>
                </a:tc>
                <a:extLst>
                  <a:ext uri="{0D108BD9-81ED-4DB2-BD59-A6C34878D82A}">
                    <a16:rowId xmlns:a16="http://schemas.microsoft.com/office/drawing/2014/main" val="2417406494"/>
                  </a:ext>
                </a:extLst>
              </a:tr>
              <a:tr h="911351">
                <a:tc>
                  <a:txBody>
                    <a:bodyPr/>
                    <a:lstStyle/>
                    <a:p>
                      <a:r>
                        <a:rPr lang="en-US" sz="2400" b="1" dirty="0">
                          <a:solidFill>
                            <a:schemeClr val="bg1"/>
                          </a:solidFill>
                          <a:latin typeface="Franklin Gothic Book" panose="020B0503020102020204" pitchFamily="34" charset="0"/>
                        </a:rPr>
                        <a:t>WHO</a:t>
                      </a:r>
                    </a:p>
                  </a:txBody>
                  <a:tcPr>
                    <a:solidFill>
                      <a:srgbClr val="105CAA"/>
                    </a:solidFill>
                  </a:tcPr>
                </a:tc>
                <a:tc>
                  <a:txBody>
                    <a:bodyPr/>
                    <a:lstStyle/>
                    <a:p>
                      <a:r>
                        <a:rPr lang="en-US" sz="2600" dirty="0">
                          <a:solidFill>
                            <a:schemeClr val="tx1"/>
                          </a:solidFill>
                          <a:latin typeface="Franklin Gothic Book" panose="020B0503020102020204" pitchFamily="34" charset="0"/>
                        </a:rPr>
                        <a:t>Access to male service providers</a:t>
                      </a:r>
                    </a:p>
                  </a:txBody>
                  <a:tcPr>
                    <a:solidFill>
                      <a:srgbClr val="105CAA">
                        <a:alpha val="43000"/>
                      </a:srgbClr>
                    </a:solidFill>
                  </a:tcPr>
                </a:tc>
                <a:extLst>
                  <a:ext uri="{0D108BD9-81ED-4DB2-BD59-A6C34878D82A}">
                    <a16:rowId xmlns:a16="http://schemas.microsoft.com/office/drawing/2014/main" val="2792151880"/>
                  </a:ext>
                </a:extLst>
              </a:tr>
              <a:tr h="911351">
                <a:tc>
                  <a:txBody>
                    <a:bodyPr/>
                    <a:lstStyle/>
                    <a:p>
                      <a:r>
                        <a:rPr lang="en-US" sz="2400" b="1" dirty="0">
                          <a:solidFill>
                            <a:schemeClr val="bg1"/>
                          </a:solidFill>
                          <a:latin typeface="Franklin Gothic Book" panose="020B0503020102020204" pitchFamily="34" charset="0"/>
                        </a:rPr>
                        <a:t>WHAT</a:t>
                      </a:r>
                    </a:p>
                  </a:txBody>
                  <a:tcPr>
                    <a:solidFill>
                      <a:srgbClr val="7030A0"/>
                    </a:solidFill>
                  </a:tcPr>
                </a:tc>
                <a:tc>
                  <a:txBody>
                    <a:bodyPr/>
                    <a:lstStyle/>
                    <a:p>
                      <a:r>
                        <a:rPr lang="en-US" sz="2600" dirty="0">
                          <a:latin typeface="Franklin Gothic Book" panose="020B0503020102020204" pitchFamily="34" charset="0"/>
                        </a:rPr>
                        <a:t>- HIV services within wellness health services  </a:t>
                      </a:r>
                      <a:br>
                        <a:rPr lang="en-US" sz="2600" dirty="0">
                          <a:latin typeface="Franklin Gothic Book" panose="020B0503020102020204" pitchFamily="34" charset="0"/>
                        </a:rPr>
                      </a:br>
                      <a:r>
                        <a:rPr lang="en-US" sz="2600" dirty="0">
                          <a:latin typeface="Franklin Gothic Book" panose="020B0503020102020204" pitchFamily="34" charset="0"/>
                        </a:rPr>
                        <a:t>- HIVST</a:t>
                      </a:r>
                    </a:p>
                  </a:txBody>
                  <a:tcPr>
                    <a:solidFill>
                      <a:srgbClr val="7030A0">
                        <a:alpha val="52000"/>
                      </a:srgbClr>
                    </a:solidFill>
                  </a:tcPr>
                </a:tc>
                <a:extLst>
                  <a:ext uri="{0D108BD9-81ED-4DB2-BD59-A6C34878D82A}">
                    <a16:rowId xmlns:a16="http://schemas.microsoft.com/office/drawing/2014/main" val="3765577881"/>
                  </a:ext>
                </a:extLst>
              </a:tr>
            </a:tbl>
          </a:graphicData>
        </a:graphic>
      </p:graphicFrame>
      <p:pic>
        <p:nvPicPr>
          <p:cNvPr id="5" name="Picture 4">
            <a:extLst>
              <a:ext uri="{FF2B5EF4-FFF2-40B4-BE49-F238E27FC236}">
                <a16:creationId xmlns:a16="http://schemas.microsoft.com/office/drawing/2014/main" id="{C8D379E0-3EF6-2140-A082-3C1B890F1121}"/>
              </a:ext>
            </a:extLst>
          </p:cNvPr>
          <p:cNvPicPr>
            <a:picLocks noChangeAspect="1"/>
          </p:cNvPicPr>
          <p:nvPr/>
        </p:nvPicPr>
        <p:blipFill>
          <a:blip r:embed="rId8"/>
          <a:stretch>
            <a:fillRect/>
          </a:stretch>
        </p:blipFill>
        <p:spPr>
          <a:xfrm>
            <a:off x="5844254" y="1196202"/>
            <a:ext cx="6214395" cy="4929961"/>
          </a:xfrm>
          <a:prstGeom prst="rect">
            <a:avLst/>
          </a:prstGeom>
        </p:spPr>
      </p:pic>
      <p:sp>
        <p:nvSpPr>
          <p:cNvPr id="6" name="Speech Bubble: Oval 12">
            <a:extLst>
              <a:ext uri="{FF2B5EF4-FFF2-40B4-BE49-F238E27FC236}">
                <a16:creationId xmlns:a16="http://schemas.microsoft.com/office/drawing/2014/main" id="{BB10E283-5EB5-0947-9CCE-19D029F0B70C}"/>
              </a:ext>
            </a:extLst>
          </p:cNvPr>
          <p:cNvSpPr/>
          <p:nvPr/>
        </p:nvSpPr>
        <p:spPr>
          <a:xfrm>
            <a:off x="438913" y="227192"/>
            <a:ext cx="6805706" cy="3604145"/>
          </a:xfrm>
          <a:prstGeom prst="wedgeEllipseCallout">
            <a:avLst>
              <a:gd name="adj1" fmla="val 68793"/>
              <a:gd name="adj2" fmla="val 61190"/>
            </a:avLst>
          </a:prstGeom>
          <a:solidFill>
            <a:schemeClr val="bg1"/>
          </a:solidFill>
          <a:ln w="38100">
            <a:solidFill>
              <a:srgbClr val="105CAA"/>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800" b="1" i="1" dirty="0">
                <a:solidFill>
                  <a:schemeClr val="tx1"/>
                </a:solidFill>
                <a:latin typeface="Franklin Gothic Book" panose="020B0503020102020204" pitchFamily="34" charset="0"/>
              </a:rPr>
              <a:t>“Men listen to fellow men as peers”</a:t>
            </a:r>
          </a:p>
          <a:p>
            <a:r>
              <a:rPr lang="en-GB"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	Philip </a:t>
            </a:r>
            <a:r>
              <a:rPr lang="en-GB" sz="2800" b="1" i="1" dirty="0" err="1">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Nyakwana</a:t>
            </a:r>
            <a:endParaRPr lang="en-GB"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endParaRPr>
          </a:p>
          <a:p>
            <a:r>
              <a:rPr lang="en-GB"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	Movement of men against 	AIDS, Kenya</a:t>
            </a:r>
            <a:endParaRPr lang="en-ZA" sz="28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endParaRPr>
          </a:p>
        </p:txBody>
      </p:sp>
      <p:pic>
        <p:nvPicPr>
          <p:cNvPr id="7" name="Picture 6">
            <a:extLst>
              <a:ext uri="{FF2B5EF4-FFF2-40B4-BE49-F238E27FC236}">
                <a16:creationId xmlns:a16="http://schemas.microsoft.com/office/drawing/2014/main" id="{C599883E-F014-4787-AFB1-DFE22E1198BB}"/>
              </a:ext>
            </a:extLst>
          </p:cNvPr>
          <p:cNvPicPr>
            <a:picLocks noChangeAspect="1"/>
          </p:cNvPicPr>
          <p:nvPr/>
        </p:nvPicPr>
        <p:blipFill>
          <a:blip r:embed="rId9"/>
          <a:stretch>
            <a:fillRect/>
          </a:stretch>
        </p:blipFill>
        <p:spPr>
          <a:xfrm>
            <a:off x="8192021" y="1196202"/>
            <a:ext cx="3866628" cy="2063833"/>
          </a:xfrm>
          <a:prstGeom prst="rect">
            <a:avLst/>
          </a:prstGeom>
        </p:spPr>
      </p:pic>
    </p:spTree>
    <p:extLst>
      <p:ext uri="{BB962C8B-B14F-4D97-AF65-F5344CB8AC3E}">
        <p14:creationId xmlns:p14="http://schemas.microsoft.com/office/powerpoint/2010/main" val="3924070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a:extLst>
              <a:ext uri="{FF2B5EF4-FFF2-40B4-BE49-F238E27FC236}">
                <a16:creationId xmlns:a16="http://schemas.microsoft.com/office/drawing/2014/main" id="{CE212857-9EA1-4306-AB34-0E812817DF42}"/>
              </a:ext>
            </a:extLst>
          </p:cNvPr>
          <p:cNvGraphicFramePr>
            <a:graphicFrameLocks/>
          </p:cNvGraphicFramePr>
          <p:nvPr/>
        </p:nvGraphicFramePr>
        <p:xfrm>
          <a:off x="609600" y="1233038"/>
          <a:ext cx="6025116" cy="4893125"/>
        </p:xfrm>
        <a:graphic>
          <a:graphicData uri="http://schemas.openxmlformats.org/drawingml/2006/table">
            <a:tbl>
              <a:tblPr firstRow="1" bandRow="1">
                <a:tableStyleId>{5C22544A-7EE6-4342-B048-85BDC9FD1C3A}</a:tableStyleId>
              </a:tblPr>
              <a:tblGrid>
                <a:gridCol w="1616494">
                  <a:extLst>
                    <a:ext uri="{9D8B030D-6E8A-4147-A177-3AD203B41FA5}">
                      <a16:colId xmlns:a16="http://schemas.microsoft.com/office/drawing/2014/main" val="2268498180"/>
                    </a:ext>
                  </a:extLst>
                </a:gridCol>
                <a:gridCol w="4408622">
                  <a:extLst>
                    <a:ext uri="{9D8B030D-6E8A-4147-A177-3AD203B41FA5}">
                      <a16:colId xmlns:a16="http://schemas.microsoft.com/office/drawing/2014/main" val="3011816052"/>
                    </a:ext>
                  </a:extLst>
                </a:gridCol>
              </a:tblGrid>
              <a:tr h="878912">
                <a:tc gridSpan="2">
                  <a:txBody>
                    <a:bodyPr/>
                    <a:lstStyle/>
                    <a:p>
                      <a:pPr algn="ctr"/>
                      <a:r>
                        <a:rPr lang="en-US" sz="2400" dirty="0">
                          <a:solidFill>
                            <a:schemeClr val="tx1"/>
                          </a:solidFill>
                          <a:latin typeface="Franklin Gothic Book" panose="020B0503020102020204" pitchFamily="34" charset="0"/>
                        </a:rPr>
                        <a:t>Service delivery for men</a:t>
                      </a:r>
                    </a:p>
                    <a:p>
                      <a:pPr algn="ctr"/>
                      <a:r>
                        <a:rPr lang="en-US" sz="2400" dirty="0">
                          <a:solidFill>
                            <a:schemeClr val="tx1"/>
                          </a:solidFill>
                          <a:latin typeface="Franklin Gothic Book" panose="020B0503020102020204" pitchFamily="34" charset="0"/>
                        </a:rPr>
                        <a:t>What do they want?</a:t>
                      </a:r>
                    </a:p>
                  </a:txBody>
                  <a:tcPr>
                    <a:solidFill>
                      <a:schemeClr val="bg1"/>
                    </a:solidFill>
                  </a:tcPr>
                </a:tc>
                <a:tc hMerge="1">
                  <a:txBody>
                    <a:bodyPr/>
                    <a:lstStyle/>
                    <a:p>
                      <a:pPr algn="ctr"/>
                      <a:endParaRPr lang="en-US" sz="2400" dirty="0">
                        <a:solidFill>
                          <a:schemeClr val="tx1"/>
                        </a:solidFill>
                      </a:endParaRPr>
                    </a:p>
                  </a:txBody>
                  <a:tcPr>
                    <a:noFill/>
                  </a:tcPr>
                </a:tc>
                <a:extLst>
                  <a:ext uri="{0D108BD9-81ED-4DB2-BD59-A6C34878D82A}">
                    <a16:rowId xmlns:a16="http://schemas.microsoft.com/office/drawing/2014/main" val="642705699"/>
                  </a:ext>
                </a:extLst>
              </a:tr>
              <a:tr h="911351">
                <a:tc>
                  <a:txBody>
                    <a:bodyPr/>
                    <a:lstStyle/>
                    <a:p>
                      <a:r>
                        <a:rPr lang="en-US" sz="2400" b="1" dirty="0">
                          <a:solidFill>
                            <a:schemeClr val="bg1"/>
                          </a:solidFill>
                          <a:latin typeface="Franklin Gothic Book" panose="020B0503020102020204" pitchFamily="34" charset="0"/>
                        </a:rPr>
                        <a:t>WHEN</a:t>
                      </a:r>
                    </a:p>
                  </a:txBody>
                  <a:tcPr>
                    <a:solidFill>
                      <a:srgbClr val="F3A821"/>
                    </a:solidFill>
                  </a:tcPr>
                </a:tc>
                <a:tc>
                  <a:txBody>
                    <a:bodyPr/>
                    <a:lstStyle/>
                    <a:p>
                      <a:r>
                        <a:rPr lang="en-US" sz="2600" dirty="0">
                          <a:latin typeface="Franklin Gothic Book" panose="020B0503020102020204" pitchFamily="34" charset="0"/>
                        </a:rPr>
                        <a:t>Outside of traditional service hours</a:t>
                      </a:r>
                    </a:p>
                  </a:txBody>
                  <a:tcPr>
                    <a:solidFill>
                      <a:srgbClr val="FEF3D4">
                        <a:alpha val="44000"/>
                      </a:srgbClr>
                    </a:solidFill>
                  </a:tcPr>
                </a:tc>
                <a:extLst>
                  <a:ext uri="{0D108BD9-81ED-4DB2-BD59-A6C34878D82A}">
                    <a16:rowId xmlns:a16="http://schemas.microsoft.com/office/drawing/2014/main" val="3870518622"/>
                  </a:ext>
                </a:extLst>
              </a:tr>
              <a:tr h="911351">
                <a:tc>
                  <a:txBody>
                    <a:bodyPr/>
                    <a:lstStyle/>
                    <a:p>
                      <a:r>
                        <a:rPr lang="en-US" sz="2400" b="1" dirty="0">
                          <a:solidFill>
                            <a:schemeClr val="bg1"/>
                          </a:solidFill>
                          <a:latin typeface="Franklin Gothic Book" panose="020B0503020102020204" pitchFamily="34" charset="0"/>
                        </a:rPr>
                        <a:t>WHERE</a:t>
                      </a:r>
                    </a:p>
                  </a:txBody>
                  <a:tcPr>
                    <a:solidFill>
                      <a:srgbClr val="E4002B"/>
                    </a:solidFill>
                  </a:tcPr>
                </a:tc>
                <a:tc>
                  <a:txBody>
                    <a:bodyPr/>
                    <a:lstStyle/>
                    <a:p>
                      <a:r>
                        <a:rPr lang="en-US" sz="2600" dirty="0">
                          <a:solidFill>
                            <a:schemeClr val="tx1"/>
                          </a:solidFill>
                          <a:latin typeface="Franklin Gothic Book" panose="020B0503020102020204" pitchFamily="34" charset="0"/>
                        </a:rPr>
                        <a:t>Within communities - where they are</a:t>
                      </a:r>
                    </a:p>
                  </a:txBody>
                  <a:tcPr>
                    <a:solidFill>
                      <a:srgbClr val="FF585D"/>
                    </a:solidFill>
                  </a:tcPr>
                </a:tc>
                <a:extLst>
                  <a:ext uri="{0D108BD9-81ED-4DB2-BD59-A6C34878D82A}">
                    <a16:rowId xmlns:a16="http://schemas.microsoft.com/office/drawing/2014/main" val="2417406494"/>
                  </a:ext>
                </a:extLst>
              </a:tr>
              <a:tr h="911351">
                <a:tc>
                  <a:txBody>
                    <a:bodyPr/>
                    <a:lstStyle/>
                    <a:p>
                      <a:r>
                        <a:rPr lang="en-US" sz="2400" b="1" dirty="0">
                          <a:solidFill>
                            <a:schemeClr val="bg1"/>
                          </a:solidFill>
                          <a:latin typeface="Franklin Gothic Book" panose="020B0503020102020204" pitchFamily="34" charset="0"/>
                        </a:rPr>
                        <a:t>WHO</a:t>
                      </a:r>
                    </a:p>
                  </a:txBody>
                  <a:tcPr>
                    <a:solidFill>
                      <a:srgbClr val="105CAA"/>
                    </a:solidFill>
                  </a:tcPr>
                </a:tc>
                <a:tc>
                  <a:txBody>
                    <a:bodyPr/>
                    <a:lstStyle/>
                    <a:p>
                      <a:r>
                        <a:rPr lang="en-US" sz="2600" dirty="0">
                          <a:solidFill>
                            <a:schemeClr val="tx1"/>
                          </a:solidFill>
                          <a:latin typeface="Franklin Gothic Book" panose="020B0503020102020204" pitchFamily="34" charset="0"/>
                        </a:rPr>
                        <a:t>Access to male service providers</a:t>
                      </a:r>
                    </a:p>
                  </a:txBody>
                  <a:tcPr>
                    <a:solidFill>
                      <a:srgbClr val="105CAA">
                        <a:alpha val="43000"/>
                      </a:srgbClr>
                    </a:solidFill>
                  </a:tcPr>
                </a:tc>
                <a:extLst>
                  <a:ext uri="{0D108BD9-81ED-4DB2-BD59-A6C34878D82A}">
                    <a16:rowId xmlns:a16="http://schemas.microsoft.com/office/drawing/2014/main" val="2792151880"/>
                  </a:ext>
                </a:extLst>
              </a:tr>
              <a:tr h="911351">
                <a:tc>
                  <a:txBody>
                    <a:bodyPr/>
                    <a:lstStyle/>
                    <a:p>
                      <a:r>
                        <a:rPr lang="en-US" sz="2400" b="1" dirty="0">
                          <a:solidFill>
                            <a:schemeClr val="bg1"/>
                          </a:solidFill>
                          <a:latin typeface="Franklin Gothic Book" panose="020B0503020102020204" pitchFamily="34" charset="0"/>
                        </a:rPr>
                        <a:t>WHAT</a:t>
                      </a:r>
                    </a:p>
                  </a:txBody>
                  <a:tcPr>
                    <a:solidFill>
                      <a:srgbClr val="7030A0"/>
                    </a:solidFill>
                  </a:tcPr>
                </a:tc>
                <a:tc>
                  <a:txBody>
                    <a:bodyPr/>
                    <a:lstStyle/>
                    <a:p>
                      <a:r>
                        <a:rPr lang="en-US" sz="2600" dirty="0">
                          <a:latin typeface="Franklin Gothic Book" panose="020B0503020102020204" pitchFamily="34" charset="0"/>
                        </a:rPr>
                        <a:t>- HIV services within wellness health services  </a:t>
                      </a:r>
                      <a:br>
                        <a:rPr lang="en-US" sz="2600" dirty="0">
                          <a:latin typeface="Franklin Gothic Book" panose="020B0503020102020204" pitchFamily="34" charset="0"/>
                        </a:rPr>
                      </a:br>
                      <a:r>
                        <a:rPr lang="en-US" sz="2600" dirty="0">
                          <a:latin typeface="Franklin Gothic Book" panose="020B0503020102020204" pitchFamily="34" charset="0"/>
                        </a:rPr>
                        <a:t>- HIVST</a:t>
                      </a:r>
                    </a:p>
                  </a:txBody>
                  <a:tcPr>
                    <a:solidFill>
                      <a:srgbClr val="7030A0">
                        <a:alpha val="52000"/>
                      </a:srgbClr>
                    </a:solidFill>
                  </a:tcPr>
                </a:tc>
                <a:extLst>
                  <a:ext uri="{0D108BD9-81ED-4DB2-BD59-A6C34878D82A}">
                    <a16:rowId xmlns:a16="http://schemas.microsoft.com/office/drawing/2014/main" val="3765577881"/>
                  </a:ext>
                </a:extLst>
              </a:tr>
            </a:tbl>
          </a:graphicData>
        </a:graphic>
      </p:graphicFrame>
      <p:pic>
        <p:nvPicPr>
          <p:cNvPr id="7" name="Picture 6">
            <a:extLst>
              <a:ext uri="{FF2B5EF4-FFF2-40B4-BE49-F238E27FC236}">
                <a16:creationId xmlns:a16="http://schemas.microsoft.com/office/drawing/2014/main" id="{E04CB078-E8AB-8946-9B61-EE229480D4E9}"/>
              </a:ext>
            </a:extLst>
          </p:cNvPr>
          <p:cNvPicPr>
            <a:picLocks noChangeAspect="1"/>
          </p:cNvPicPr>
          <p:nvPr/>
        </p:nvPicPr>
        <p:blipFill>
          <a:blip r:embed="rId8"/>
          <a:stretch>
            <a:fillRect/>
          </a:stretch>
        </p:blipFill>
        <p:spPr>
          <a:xfrm>
            <a:off x="6516624" y="1235665"/>
            <a:ext cx="5065776" cy="5015818"/>
          </a:xfrm>
          <a:prstGeom prst="rect">
            <a:avLst/>
          </a:prstGeom>
        </p:spPr>
      </p:pic>
      <p:sp>
        <p:nvSpPr>
          <p:cNvPr id="9" name="Speech Bubble: Oval 7">
            <a:extLst>
              <a:ext uri="{FF2B5EF4-FFF2-40B4-BE49-F238E27FC236}">
                <a16:creationId xmlns:a16="http://schemas.microsoft.com/office/drawing/2014/main" id="{9708ABA9-1E6A-094C-ABEE-AB1E220E5258}"/>
              </a:ext>
            </a:extLst>
          </p:cNvPr>
          <p:cNvSpPr/>
          <p:nvPr/>
        </p:nvSpPr>
        <p:spPr>
          <a:xfrm>
            <a:off x="1148316" y="1233037"/>
            <a:ext cx="6813060" cy="3571023"/>
          </a:xfrm>
          <a:prstGeom prst="wedgeEllipseCallout">
            <a:avLst>
              <a:gd name="adj1" fmla="val 39211"/>
              <a:gd name="adj2" fmla="val 32259"/>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ZA" sz="28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Intervention provided HIV testing services within broader health service as indicated by formulative work </a:t>
            </a:r>
          </a:p>
          <a:p>
            <a:pPr lvl="1"/>
            <a:r>
              <a:rPr lang="en-ZA"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	Dr </a:t>
            </a:r>
            <a:r>
              <a:rPr lang="en-ZA" sz="2800" b="1" i="1" dirty="0" err="1">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Musondo</a:t>
            </a:r>
            <a:r>
              <a:rPr lang="en-ZA"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 </a:t>
            </a:r>
            <a:r>
              <a:rPr lang="en-ZA" sz="2800" b="1" i="1" dirty="0" err="1">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Simwinga</a:t>
            </a:r>
            <a:endParaRPr lang="en-ZA"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endParaRPr>
          </a:p>
          <a:p>
            <a:pPr lvl="1"/>
            <a:r>
              <a:rPr lang="en-ZA"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	</a:t>
            </a:r>
            <a:r>
              <a:rPr lang="en-ZA" sz="2800" b="1" i="1" dirty="0" err="1">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Zambart</a:t>
            </a:r>
            <a:r>
              <a:rPr lang="en-ZA" sz="2800" b="1" i="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 Zambia</a:t>
            </a:r>
            <a:endParaRPr lang="en-ZA" sz="28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endParaRPr>
          </a:p>
        </p:txBody>
      </p:sp>
    </p:spTree>
    <p:extLst>
      <p:ext uri="{BB962C8B-B14F-4D97-AF65-F5344CB8AC3E}">
        <p14:creationId xmlns:p14="http://schemas.microsoft.com/office/powerpoint/2010/main" val="7640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extLst>
              <p:ext uri="{D42A27DB-BD31-4B8C-83A1-F6EECF244321}">
                <p14:modId xmlns:p14="http://schemas.microsoft.com/office/powerpoint/2010/main" val="3489206890"/>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197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055B-AB9B-E040-B768-8805E43E89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0B14C5-719C-2D40-85E4-A8265F59670A}"/>
              </a:ext>
            </a:extLst>
          </p:cNvPr>
          <p:cNvSpPr>
            <a:spLocks noGrp="1"/>
          </p:cNvSpPr>
          <p:nvPr>
            <p:ph idx="1"/>
          </p:nvPr>
        </p:nvSpPr>
        <p:spPr/>
        <p:txBody>
          <a:bodyPr/>
          <a:lstStyle/>
          <a:p>
            <a:endParaRPr lang="en-US"/>
          </a:p>
        </p:txBody>
      </p:sp>
      <p:pic>
        <p:nvPicPr>
          <p:cNvPr id="4" name="Content Placeholder 7">
            <a:extLst>
              <a:ext uri="{FF2B5EF4-FFF2-40B4-BE49-F238E27FC236}">
                <a16:creationId xmlns:a16="http://schemas.microsoft.com/office/drawing/2014/main" id="{B34F8366-F114-6140-B5C0-D6A954700728}"/>
              </a:ext>
            </a:extLst>
          </p:cNvPr>
          <p:cNvPicPr>
            <a:picLocks noChangeAspect="1"/>
          </p:cNvPicPr>
          <p:nvPr/>
        </p:nvPicPr>
        <p:blipFill rotWithShape="1">
          <a:blip r:embed="rId3">
            <a:extLst>
              <a:ext uri="{28A0092B-C50C-407E-A947-70E740481C1C}">
                <a14:useLocalDpi xmlns:a14="http://schemas.microsoft.com/office/drawing/2010/main" val="0"/>
              </a:ext>
            </a:extLst>
          </a:blip>
          <a:srcRect l="1202" r="1861"/>
          <a:stretch/>
        </p:blipFill>
        <p:spPr>
          <a:xfrm>
            <a:off x="0" y="-21265"/>
            <a:ext cx="12192000" cy="8388971"/>
          </a:xfrm>
          <a:prstGeom prst="rect">
            <a:avLst/>
          </a:prstGeom>
        </p:spPr>
      </p:pic>
      <p:sp>
        <p:nvSpPr>
          <p:cNvPr id="5" name="TextBox 4">
            <a:extLst>
              <a:ext uri="{FF2B5EF4-FFF2-40B4-BE49-F238E27FC236}">
                <a16:creationId xmlns:a16="http://schemas.microsoft.com/office/drawing/2014/main" id="{EF457EC9-855B-5240-883D-A430181A3EF3}"/>
              </a:ext>
            </a:extLst>
          </p:cNvPr>
          <p:cNvSpPr txBox="1"/>
          <p:nvPr/>
        </p:nvSpPr>
        <p:spPr>
          <a:xfrm>
            <a:off x="131578" y="5939455"/>
            <a:ext cx="8679305" cy="646331"/>
          </a:xfrm>
          <a:prstGeom prst="rect">
            <a:avLst/>
          </a:prstGeom>
          <a:solidFill>
            <a:srgbClr val="333333"/>
          </a:solidFill>
        </p:spPr>
        <p:txBody>
          <a:bodyPr wrap="square" rtlCol="0">
            <a:spAutoFit/>
          </a:bodyPr>
          <a:lstStyle/>
          <a:p>
            <a:r>
              <a:rPr lang="en-US" sz="3600" b="1" dirty="0" err="1">
                <a:solidFill>
                  <a:schemeClr val="bg1"/>
                </a:solidFill>
                <a:effectLst>
                  <a:outerShdw blurRad="38100" dist="38100" dir="2700000" algn="tl">
                    <a:srgbClr val="000000">
                      <a:alpha val="43137"/>
                    </a:srgbClr>
                  </a:outerShdw>
                </a:effectLst>
                <a:latin typeface="Franklin Gothic Book" panose="020B0503020102020204" pitchFamily="34" charset="0"/>
              </a:rPr>
              <a:t>www.differentiatedservicedelivery.org</a:t>
            </a:r>
            <a:r>
              <a:rPr lang="en-US" sz="3600" b="1" dirty="0">
                <a:solidFill>
                  <a:schemeClr val="bg1"/>
                </a:solidFill>
                <a:effectLst>
                  <a:outerShdw blurRad="38100" dist="38100" dir="2700000" algn="tl">
                    <a:srgbClr val="000000">
                      <a:alpha val="43137"/>
                    </a:srgbClr>
                  </a:outerShdw>
                </a:effectLst>
                <a:latin typeface="Franklin Gothic Book" panose="020B0503020102020204" pitchFamily="34" charset="0"/>
              </a:rPr>
              <a:t> </a:t>
            </a:r>
          </a:p>
        </p:txBody>
      </p:sp>
      <p:pic>
        <p:nvPicPr>
          <p:cNvPr id="6" name="Picture 5">
            <a:extLst>
              <a:ext uri="{FF2B5EF4-FFF2-40B4-BE49-F238E27FC236}">
                <a16:creationId xmlns:a16="http://schemas.microsoft.com/office/drawing/2014/main" id="{3E97AB7B-FC6D-174F-A5E1-79AC426534AE}"/>
              </a:ext>
            </a:extLst>
          </p:cNvPr>
          <p:cNvPicPr>
            <a:picLocks noChangeAspect="1"/>
          </p:cNvPicPr>
          <p:nvPr/>
        </p:nvPicPr>
        <p:blipFill rotWithShape="1">
          <a:blip r:embed="rId4"/>
          <a:srcRect l="65719"/>
          <a:stretch/>
        </p:blipFill>
        <p:spPr>
          <a:xfrm>
            <a:off x="131578" y="2885468"/>
            <a:ext cx="4179481" cy="2997310"/>
          </a:xfrm>
          <a:prstGeom prst="rect">
            <a:avLst/>
          </a:prstGeom>
        </p:spPr>
      </p:pic>
      <p:pic>
        <p:nvPicPr>
          <p:cNvPr id="8" name="Picture 7">
            <a:extLst>
              <a:ext uri="{FF2B5EF4-FFF2-40B4-BE49-F238E27FC236}">
                <a16:creationId xmlns:a16="http://schemas.microsoft.com/office/drawing/2014/main" id="{492CA883-2FDF-1943-A5B1-55EF8088D901}"/>
              </a:ext>
            </a:extLst>
          </p:cNvPr>
          <p:cNvPicPr>
            <a:picLocks noChangeAspect="1"/>
          </p:cNvPicPr>
          <p:nvPr/>
        </p:nvPicPr>
        <p:blipFill>
          <a:blip r:embed="rId5"/>
          <a:stretch>
            <a:fillRect/>
          </a:stretch>
        </p:blipFill>
        <p:spPr>
          <a:xfrm>
            <a:off x="0" y="-25521"/>
            <a:ext cx="12192000" cy="723335"/>
          </a:xfrm>
          <a:prstGeom prst="rect">
            <a:avLst/>
          </a:prstGeom>
        </p:spPr>
      </p:pic>
    </p:spTree>
    <p:extLst>
      <p:ext uri="{BB962C8B-B14F-4D97-AF65-F5344CB8AC3E}">
        <p14:creationId xmlns:p14="http://schemas.microsoft.com/office/powerpoint/2010/main" val="78832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083" y="2379288"/>
            <a:ext cx="7832558" cy="1470025"/>
          </a:xfrm>
        </p:spPr>
        <p:txBody>
          <a:bodyPr>
            <a:noAutofit/>
          </a:bodyPr>
          <a:lstStyle/>
          <a:p>
            <a:r>
              <a:rPr lang="en-US" dirty="0"/>
              <a:t>How to test more men</a:t>
            </a:r>
            <a:r>
              <a:rPr lang="en-US" b="0" dirty="0"/>
              <a:t> </a:t>
            </a:r>
            <a:br>
              <a:rPr lang="en-US" b="0" dirty="0"/>
            </a:br>
            <a:r>
              <a:rPr lang="en-US" sz="3600" b="0" dirty="0"/>
              <a:t>Highlights from the “Men &amp; HIV Forum”</a:t>
            </a:r>
            <a:endParaRPr lang="en-US" sz="3600" dirty="0"/>
          </a:p>
        </p:txBody>
      </p:sp>
      <p:sp>
        <p:nvSpPr>
          <p:cNvPr id="3" name="Subtitle 2"/>
          <p:cNvSpPr>
            <a:spLocks noGrp="1"/>
          </p:cNvSpPr>
          <p:nvPr>
            <p:ph type="subTitle" idx="1"/>
          </p:nvPr>
        </p:nvSpPr>
        <p:spPr>
          <a:xfrm>
            <a:off x="1828800" y="4295274"/>
            <a:ext cx="8534400" cy="1663995"/>
          </a:xfrm>
        </p:spPr>
        <p:txBody>
          <a:bodyPr>
            <a:normAutofit fontScale="77500" lnSpcReduction="20000"/>
          </a:bodyPr>
          <a:lstStyle/>
          <a:p>
            <a:r>
              <a:rPr lang="en-US" dirty="0"/>
              <a:t>Lynne Wilkinson</a:t>
            </a:r>
          </a:p>
          <a:p>
            <a:r>
              <a:rPr lang="en-US" dirty="0"/>
              <a:t>International AIDS Society</a:t>
            </a:r>
          </a:p>
          <a:p>
            <a:r>
              <a:rPr lang="en-ZA" b="1" i="1" dirty="0"/>
              <a:t>Gender matters: How gender-transformative approaches are changing the HIV response</a:t>
            </a:r>
          </a:p>
          <a:p>
            <a:r>
              <a:rPr lang="en-ZA" b="1" i="1" dirty="0"/>
              <a:t>Tuesday, 23 July</a:t>
            </a:r>
          </a:p>
          <a:p>
            <a:endParaRPr lang="en-US" dirty="0"/>
          </a:p>
        </p:txBody>
      </p:sp>
      <p:pic>
        <p:nvPicPr>
          <p:cNvPr id="4" name="Content Placeholder 4">
            <a:extLst>
              <a:ext uri="{FF2B5EF4-FFF2-40B4-BE49-F238E27FC236}">
                <a16:creationId xmlns:a16="http://schemas.microsoft.com/office/drawing/2014/main" id="{46228C29-E6A5-41C6-8710-98C4270D6B12}"/>
              </a:ext>
            </a:extLst>
          </p:cNvPr>
          <p:cNvPicPr>
            <a:picLocks noChangeAspect="1"/>
          </p:cNvPicPr>
          <p:nvPr/>
        </p:nvPicPr>
        <p:blipFill>
          <a:blip r:embed="rId3"/>
          <a:stretch>
            <a:fillRect/>
          </a:stretch>
        </p:blipFill>
        <p:spPr>
          <a:xfrm>
            <a:off x="8626641" y="2086455"/>
            <a:ext cx="2908996" cy="2055690"/>
          </a:xfrm>
          <a:prstGeom prst="rect">
            <a:avLst/>
          </a:prstGeom>
        </p:spPr>
      </p:pic>
    </p:spTree>
    <p:extLst>
      <p:ext uri="{BB962C8B-B14F-4D97-AF65-F5344CB8AC3E}">
        <p14:creationId xmlns:p14="http://schemas.microsoft.com/office/powerpoint/2010/main" val="356522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B8E32-A0D3-4A8B-8312-71CCE7DEB178}"/>
              </a:ext>
            </a:extLst>
          </p:cNvPr>
          <p:cNvSpPr>
            <a:spLocks noGrp="1"/>
          </p:cNvSpPr>
          <p:nvPr>
            <p:ph type="title"/>
          </p:nvPr>
        </p:nvSpPr>
        <p:spPr>
          <a:xfrm>
            <a:off x="1776000" y="386956"/>
            <a:ext cx="8640000" cy="432000"/>
          </a:xfrm>
        </p:spPr>
        <p:txBody>
          <a:bodyPr>
            <a:noAutofit/>
          </a:bodyPr>
          <a:lstStyle/>
          <a:p>
            <a:r>
              <a:rPr lang="en-GB" sz="3600" dirty="0">
                <a:solidFill>
                  <a:srgbClr val="E8303B"/>
                </a:solidFill>
                <a:latin typeface="Franklin Gothic Book" panose="020B0503020102020204" pitchFamily="34" charset="0"/>
              </a:rPr>
              <a:t>Why a “Men &amp; HIV Forum”?</a:t>
            </a:r>
          </a:p>
        </p:txBody>
      </p:sp>
      <p:graphicFrame>
        <p:nvGraphicFramePr>
          <p:cNvPr id="5" name="Content Placeholder 3">
            <a:extLst>
              <a:ext uri="{FF2B5EF4-FFF2-40B4-BE49-F238E27FC236}">
                <a16:creationId xmlns:a16="http://schemas.microsoft.com/office/drawing/2014/main" id="{E9B62856-CC22-4E00-BFCC-4B91C70DDEF1}"/>
              </a:ext>
            </a:extLst>
          </p:cNvPr>
          <p:cNvGraphicFramePr>
            <a:graphicFrameLocks/>
          </p:cNvGraphicFramePr>
          <p:nvPr>
            <p:extLst>
              <p:ext uri="{D42A27DB-BD31-4B8C-83A1-F6EECF244321}">
                <p14:modId xmlns:p14="http://schemas.microsoft.com/office/powerpoint/2010/main" val="427992484"/>
              </p:ext>
            </p:extLst>
          </p:nvPr>
        </p:nvGraphicFramePr>
        <p:xfrm>
          <a:off x="2671354" y="1463674"/>
          <a:ext cx="325120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a:extLst>
              <a:ext uri="{FF2B5EF4-FFF2-40B4-BE49-F238E27FC236}">
                <a16:creationId xmlns:a16="http://schemas.microsoft.com/office/drawing/2014/main" id="{61D054C9-1A3C-49FB-9EF6-D168FF8EA786}"/>
              </a:ext>
            </a:extLst>
          </p:cNvPr>
          <p:cNvGraphicFramePr>
            <a:graphicFrameLocks/>
          </p:cNvGraphicFramePr>
          <p:nvPr>
            <p:extLst>
              <p:ext uri="{D42A27DB-BD31-4B8C-83A1-F6EECF244321}">
                <p14:modId xmlns:p14="http://schemas.microsoft.com/office/powerpoint/2010/main" val="2695188383"/>
              </p:ext>
            </p:extLst>
          </p:nvPr>
        </p:nvGraphicFramePr>
        <p:xfrm>
          <a:off x="6544271" y="1463674"/>
          <a:ext cx="3251200" cy="219456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E43933C-F02F-4A0F-A8FF-E29429C86D36}"/>
              </a:ext>
            </a:extLst>
          </p:cNvPr>
          <p:cNvSpPr txBox="1"/>
          <p:nvPr/>
        </p:nvSpPr>
        <p:spPr>
          <a:xfrm>
            <a:off x="2528888" y="3720781"/>
            <a:ext cx="3062165" cy="2390334"/>
          </a:xfrm>
          <a:prstGeom prst="rect">
            <a:avLst/>
          </a:prstGeom>
          <a:noFill/>
        </p:spPr>
        <p:txBody>
          <a:bodyPr wrap="square" lIns="0" tIns="0" rIns="0" bIns="0" rtlCol="0">
            <a:noAutofit/>
          </a:bodyPr>
          <a:lstStyle/>
          <a:p>
            <a:pPr algn="ctr">
              <a:lnSpc>
                <a:spcPct val="110000"/>
              </a:lnSpc>
            </a:pPr>
            <a:r>
              <a:rPr lang="en-US" sz="3733" b="1" kern="900" spc="-67" dirty="0">
                <a:solidFill>
                  <a:srgbClr val="105CAA"/>
                </a:solidFill>
                <a:latin typeface="Franklin Gothic Book" panose="020B0503020102020204" pitchFamily="34" charset="0"/>
              </a:rPr>
              <a:t>Living with HIV</a:t>
            </a:r>
          </a:p>
          <a:p>
            <a:pPr algn="ctr">
              <a:lnSpc>
                <a:spcPct val="110000"/>
              </a:lnSpc>
            </a:pPr>
            <a:r>
              <a:rPr lang="en-US" sz="2400" dirty="0">
                <a:latin typeface="Franklin Gothic Book" panose="020B0503020102020204" pitchFamily="34" charset="0"/>
              </a:rPr>
              <a:t>Globally, 48% of adults living with HIV are men</a:t>
            </a:r>
          </a:p>
        </p:txBody>
      </p:sp>
      <p:sp>
        <p:nvSpPr>
          <p:cNvPr id="9" name="TextBox 8">
            <a:extLst>
              <a:ext uri="{FF2B5EF4-FFF2-40B4-BE49-F238E27FC236}">
                <a16:creationId xmlns:a16="http://schemas.microsoft.com/office/drawing/2014/main" id="{75BFF17F-F0D8-4362-BC74-57FDA108BF07}"/>
              </a:ext>
            </a:extLst>
          </p:cNvPr>
          <p:cNvSpPr txBox="1"/>
          <p:nvPr/>
        </p:nvSpPr>
        <p:spPr>
          <a:xfrm>
            <a:off x="6714590" y="3648710"/>
            <a:ext cx="3701410" cy="2390334"/>
          </a:xfrm>
          <a:prstGeom prst="rect">
            <a:avLst/>
          </a:prstGeom>
          <a:noFill/>
        </p:spPr>
        <p:txBody>
          <a:bodyPr wrap="square" lIns="0" tIns="0" rIns="0" bIns="0" rtlCol="0">
            <a:noAutofit/>
          </a:bodyPr>
          <a:lstStyle/>
          <a:p>
            <a:pPr algn="ctr">
              <a:lnSpc>
                <a:spcPct val="110000"/>
              </a:lnSpc>
            </a:pPr>
            <a:r>
              <a:rPr lang="en-US" sz="3733" b="1" kern="900" spc="-67" dirty="0">
                <a:solidFill>
                  <a:srgbClr val="EE1450"/>
                </a:solidFill>
                <a:latin typeface="Franklin Gothic Book" panose="020B0503020102020204" pitchFamily="34" charset="0"/>
              </a:rPr>
              <a:t>Aids-related deaths </a:t>
            </a:r>
          </a:p>
          <a:p>
            <a:pPr algn="ctr">
              <a:lnSpc>
                <a:spcPct val="110000"/>
              </a:lnSpc>
            </a:pPr>
            <a:r>
              <a:rPr lang="en-US" sz="2400" dirty="0">
                <a:latin typeface="Franklin Gothic Book" panose="020B0503020102020204" pitchFamily="34" charset="0"/>
              </a:rPr>
              <a:t>Globally, 60% of Aids-related deaths happen among men</a:t>
            </a:r>
          </a:p>
        </p:txBody>
      </p:sp>
      <p:sp>
        <p:nvSpPr>
          <p:cNvPr id="12" name="TextBox 11">
            <a:extLst>
              <a:ext uri="{FF2B5EF4-FFF2-40B4-BE49-F238E27FC236}">
                <a16:creationId xmlns:a16="http://schemas.microsoft.com/office/drawing/2014/main" id="{7A3D76BD-EC80-467D-852B-9FB424A1B7C6}"/>
              </a:ext>
            </a:extLst>
          </p:cNvPr>
          <p:cNvSpPr txBox="1"/>
          <p:nvPr/>
        </p:nvSpPr>
        <p:spPr>
          <a:xfrm>
            <a:off x="3734392" y="2195431"/>
            <a:ext cx="1131913" cy="707886"/>
          </a:xfrm>
          <a:prstGeom prst="rect">
            <a:avLst/>
          </a:prstGeom>
          <a:noFill/>
        </p:spPr>
        <p:txBody>
          <a:bodyPr wrap="none" rtlCol="0">
            <a:spAutoFit/>
          </a:bodyPr>
          <a:lstStyle/>
          <a:p>
            <a:pPr algn="ctr"/>
            <a:r>
              <a:rPr lang="en-US" sz="4000" b="1" kern="900" spc="-67" dirty="0">
                <a:solidFill>
                  <a:srgbClr val="105CAA"/>
                </a:solidFill>
                <a:latin typeface="Franklin Gothic Book" panose="020B0503020102020204" pitchFamily="34" charset="0"/>
              </a:rPr>
              <a:t>48%</a:t>
            </a:r>
          </a:p>
        </p:txBody>
      </p:sp>
      <p:sp>
        <p:nvSpPr>
          <p:cNvPr id="13" name="TextBox 12">
            <a:extLst>
              <a:ext uri="{FF2B5EF4-FFF2-40B4-BE49-F238E27FC236}">
                <a16:creationId xmlns:a16="http://schemas.microsoft.com/office/drawing/2014/main" id="{5FE405FB-55E5-41CE-93C8-A2A07D5FF4DF}"/>
              </a:ext>
            </a:extLst>
          </p:cNvPr>
          <p:cNvSpPr txBox="1"/>
          <p:nvPr/>
        </p:nvSpPr>
        <p:spPr>
          <a:xfrm>
            <a:off x="7638269" y="2195431"/>
            <a:ext cx="1131913" cy="707886"/>
          </a:xfrm>
          <a:prstGeom prst="rect">
            <a:avLst/>
          </a:prstGeom>
          <a:noFill/>
        </p:spPr>
        <p:txBody>
          <a:bodyPr wrap="none" rtlCol="0">
            <a:spAutoFit/>
          </a:bodyPr>
          <a:lstStyle/>
          <a:p>
            <a:pPr algn="ctr"/>
            <a:r>
              <a:rPr lang="en-US" sz="4000" b="1" kern="900" spc="-67" dirty="0">
                <a:solidFill>
                  <a:srgbClr val="E4002B"/>
                </a:solidFill>
                <a:latin typeface="Franklin Gothic Book" panose="020B0503020102020204" pitchFamily="34" charset="0"/>
              </a:rPr>
              <a:t>60%</a:t>
            </a:r>
          </a:p>
        </p:txBody>
      </p:sp>
      <p:sp>
        <p:nvSpPr>
          <p:cNvPr id="10" name="Text Placeholder 13">
            <a:extLst>
              <a:ext uri="{FF2B5EF4-FFF2-40B4-BE49-F238E27FC236}">
                <a16:creationId xmlns:a16="http://schemas.microsoft.com/office/drawing/2014/main" id="{EAACBEB9-2C7A-EA46-AA56-CE40D551BA3B}"/>
              </a:ext>
            </a:extLst>
          </p:cNvPr>
          <p:cNvSpPr txBox="1">
            <a:spLocks/>
          </p:cNvSpPr>
          <p:nvPr/>
        </p:nvSpPr>
        <p:spPr>
          <a:xfrm>
            <a:off x="750479" y="6292130"/>
            <a:ext cx="10728325" cy="274638"/>
          </a:xfrm>
          <a:prstGeom prst="rect">
            <a:avLst/>
          </a:prstGeom>
        </p:spPr>
        <p:txBody>
          <a:bodyPr/>
          <a:lstStyle>
            <a:lvl1pPr marL="190500" indent="-190500" algn="l" defTabSz="457200" rtl="0" eaLnBrk="1" latinLnBrk="0" hangingPunct="1">
              <a:spcBef>
                <a:spcPct val="20000"/>
              </a:spcBef>
              <a:buClr>
                <a:schemeClr val="tx2"/>
              </a:buClr>
              <a:buFont typeface="Arial"/>
              <a:buChar char="•"/>
              <a:defRPr sz="2400" kern="1200">
                <a:solidFill>
                  <a:srgbClr val="373332"/>
                </a:solidFill>
                <a:latin typeface="+mn-lt"/>
                <a:ea typeface="+mn-ea"/>
                <a:cs typeface="Arial" pitchFamily="34" charset="0"/>
              </a:defRPr>
            </a:lvl1pPr>
            <a:lvl2pPr marL="625475" indent="-263525" algn="l" defTabSz="457200" rtl="0" eaLnBrk="1" latinLnBrk="0" hangingPunct="1">
              <a:spcBef>
                <a:spcPct val="20000"/>
              </a:spcBef>
              <a:buFont typeface="Arial"/>
              <a:buChar char="–"/>
              <a:defRPr sz="2000" kern="1200">
                <a:solidFill>
                  <a:srgbClr val="373332"/>
                </a:solidFill>
                <a:latin typeface="+mn-lt"/>
                <a:ea typeface="+mn-ea"/>
                <a:cs typeface="Arial" pitchFamily="34" charset="0"/>
              </a:defRPr>
            </a:lvl2pPr>
            <a:lvl3pPr marL="806450" indent="-180975" algn="l" defTabSz="457200" rtl="0" eaLnBrk="1" latinLnBrk="0" hangingPunct="1">
              <a:spcBef>
                <a:spcPct val="20000"/>
              </a:spcBef>
              <a:buFont typeface="Arial"/>
              <a:buChar char="•"/>
              <a:defRPr sz="1800" kern="1200">
                <a:solidFill>
                  <a:srgbClr val="373332"/>
                </a:solidFill>
                <a:latin typeface="+mn-lt"/>
                <a:ea typeface="+mn-ea"/>
                <a:cs typeface="Arial" pitchFamily="34" charset="0"/>
              </a:defRPr>
            </a:lvl3pPr>
            <a:lvl4pPr marL="1168400" indent="-180975" algn="l" defTabSz="457200" rtl="0" eaLnBrk="1" latinLnBrk="0" hangingPunct="1">
              <a:spcBef>
                <a:spcPct val="20000"/>
              </a:spcBef>
              <a:buFont typeface="Arial"/>
              <a:buChar char="–"/>
              <a:defRPr sz="1600" kern="1200">
                <a:solidFill>
                  <a:srgbClr val="373332"/>
                </a:solidFill>
                <a:latin typeface="+mn-lt"/>
                <a:ea typeface="+mn-ea"/>
                <a:cs typeface="Arial" pitchFamily="34" charset="0"/>
              </a:defRPr>
            </a:lvl4pPr>
            <a:lvl5pPr marL="1520825" indent="-171450" algn="l" defTabSz="457200" rtl="0" eaLnBrk="1" latinLnBrk="0" hangingPunct="1">
              <a:spcBef>
                <a:spcPct val="20000"/>
              </a:spcBef>
              <a:buFont typeface="Arial"/>
              <a:buChar char="»"/>
              <a:defRPr sz="1200" kern="1200">
                <a:solidFill>
                  <a:srgbClr val="373332"/>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solidFill>
                  <a:schemeClr val="tx1"/>
                </a:solidFill>
                <a:hlinkClick r:id="rId5">
                  <a:extLst>
                    <a:ext uri="{A12FA001-AC4F-418D-AE19-62706E023703}">
                      <ahyp:hlinkClr xmlns:ahyp="http://schemas.microsoft.com/office/drawing/2018/hyperlinkcolor" val="tx"/>
                    </a:ext>
                  </a:extLst>
                </a:hlinkClick>
              </a:rPr>
              <a:t>2018 data, Among people 15+ years of age, http://aidsinfo.unaids.org/</a:t>
            </a:r>
            <a:endParaRPr lang="en-US" sz="1400" dirty="0">
              <a:solidFill>
                <a:schemeClr val="tx1"/>
              </a:solidFill>
            </a:endParaRPr>
          </a:p>
        </p:txBody>
      </p:sp>
    </p:spTree>
    <p:extLst>
      <p:ext uri="{BB962C8B-B14F-4D97-AF65-F5344CB8AC3E}">
        <p14:creationId xmlns:p14="http://schemas.microsoft.com/office/powerpoint/2010/main" val="24560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95E6-15E9-7242-86DC-E2E66A8B621A}"/>
              </a:ext>
            </a:extLst>
          </p:cNvPr>
          <p:cNvSpPr>
            <a:spLocks noGrp="1"/>
          </p:cNvSpPr>
          <p:nvPr>
            <p:ph type="title"/>
          </p:nvPr>
        </p:nvSpPr>
        <p:spPr/>
        <p:txBody>
          <a:bodyPr>
            <a:normAutofit fontScale="90000"/>
          </a:bodyPr>
          <a:lstStyle/>
          <a:p>
            <a:r>
              <a:rPr lang="en-US" dirty="0"/>
              <a:t>Essential change required to address men’s health</a:t>
            </a:r>
            <a:br>
              <a:rPr lang="en-US" dirty="0"/>
            </a:br>
            <a:r>
              <a:rPr lang="en-US" dirty="0"/>
              <a:t> </a:t>
            </a:r>
            <a:r>
              <a:rPr lang="en-US" i="1" dirty="0"/>
              <a:t>Prof Sarah Hawkes</a:t>
            </a:r>
          </a:p>
        </p:txBody>
      </p:sp>
      <p:sp>
        <p:nvSpPr>
          <p:cNvPr id="3" name="Content Placeholder 2">
            <a:extLst>
              <a:ext uri="{FF2B5EF4-FFF2-40B4-BE49-F238E27FC236}">
                <a16:creationId xmlns:a16="http://schemas.microsoft.com/office/drawing/2014/main" id="{184122A0-68AA-2E4C-8AC2-63A7482D606A}"/>
              </a:ext>
            </a:extLst>
          </p:cNvPr>
          <p:cNvSpPr>
            <a:spLocks noGrp="1"/>
          </p:cNvSpPr>
          <p:nvPr>
            <p:ph idx="1"/>
          </p:nvPr>
        </p:nvSpPr>
        <p:spPr>
          <a:xfrm>
            <a:off x="5570620" y="1634331"/>
            <a:ext cx="6273717" cy="4345364"/>
          </a:xfrm>
        </p:spPr>
        <p:txBody>
          <a:bodyPr>
            <a:normAutofit fontScale="92500"/>
          </a:bodyPr>
          <a:lstStyle/>
          <a:p>
            <a:r>
              <a:rPr lang="en-US" dirty="0"/>
              <a:t>From women vs. men to inclusivity and universality</a:t>
            </a:r>
          </a:p>
          <a:p>
            <a:endParaRPr lang="en-US" b="1" dirty="0"/>
          </a:p>
          <a:p>
            <a:r>
              <a:rPr lang="en-US" dirty="0"/>
              <a:t>From sex-disaggregated data to gender analysis</a:t>
            </a:r>
          </a:p>
          <a:p>
            <a:endParaRPr lang="en-US" dirty="0"/>
          </a:p>
          <a:p>
            <a:r>
              <a:rPr lang="en-US" dirty="0"/>
              <a:t>From evidence-informed to politically informed health policies</a:t>
            </a:r>
            <a:endParaRPr lang="en-ZA" dirty="0"/>
          </a:p>
        </p:txBody>
      </p:sp>
      <p:pic>
        <p:nvPicPr>
          <p:cNvPr id="4" name="Content Placeholder 4">
            <a:extLst>
              <a:ext uri="{FF2B5EF4-FFF2-40B4-BE49-F238E27FC236}">
                <a16:creationId xmlns:a16="http://schemas.microsoft.com/office/drawing/2014/main" id="{1A7C4070-5930-2A46-9D1B-E670F24FE2EE}"/>
              </a:ext>
            </a:extLst>
          </p:cNvPr>
          <p:cNvPicPr>
            <a:picLocks noChangeAspect="1"/>
          </p:cNvPicPr>
          <p:nvPr/>
        </p:nvPicPr>
        <p:blipFill>
          <a:blip r:embed="rId3"/>
          <a:stretch>
            <a:fillRect/>
          </a:stretch>
        </p:blipFill>
        <p:spPr>
          <a:xfrm>
            <a:off x="750480" y="1417639"/>
            <a:ext cx="3017308" cy="4525963"/>
          </a:xfrm>
          <a:prstGeom prst="rect">
            <a:avLst/>
          </a:prstGeom>
        </p:spPr>
      </p:pic>
      <p:pic>
        <p:nvPicPr>
          <p:cNvPr id="7" name="Picture 6" descr="A close up of a logo&#10;&#10;Description automatically generated">
            <a:extLst>
              <a:ext uri="{FF2B5EF4-FFF2-40B4-BE49-F238E27FC236}">
                <a16:creationId xmlns:a16="http://schemas.microsoft.com/office/drawing/2014/main" id="{DB5DA43D-62D9-4346-84F0-698EBE9BACE3}"/>
              </a:ext>
            </a:extLst>
          </p:cNvPr>
          <p:cNvPicPr>
            <a:picLocks noChangeAspect="1"/>
          </p:cNvPicPr>
          <p:nvPr/>
        </p:nvPicPr>
        <p:blipFill>
          <a:blip r:embed="rId4"/>
          <a:stretch>
            <a:fillRect/>
          </a:stretch>
        </p:blipFill>
        <p:spPr>
          <a:xfrm>
            <a:off x="3856748" y="1577391"/>
            <a:ext cx="2109320" cy="1648425"/>
          </a:xfrm>
          <a:prstGeom prst="rect">
            <a:avLst/>
          </a:prstGeom>
        </p:spPr>
      </p:pic>
      <p:pic>
        <p:nvPicPr>
          <p:cNvPr id="8" name="Picture 7">
            <a:extLst>
              <a:ext uri="{FF2B5EF4-FFF2-40B4-BE49-F238E27FC236}">
                <a16:creationId xmlns:a16="http://schemas.microsoft.com/office/drawing/2014/main" id="{F555528B-4DF5-DB4E-89AF-10655FAAFB6C}"/>
              </a:ext>
            </a:extLst>
          </p:cNvPr>
          <p:cNvPicPr>
            <a:picLocks noChangeAspect="1"/>
          </p:cNvPicPr>
          <p:nvPr/>
        </p:nvPicPr>
        <p:blipFill>
          <a:blip r:embed="rId5"/>
          <a:stretch>
            <a:fillRect/>
          </a:stretch>
        </p:blipFill>
        <p:spPr>
          <a:xfrm>
            <a:off x="3880706" y="3385568"/>
            <a:ext cx="2004001" cy="949644"/>
          </a:xfrm>
          <a:prstGeom prst="rect">
            <a:avLst/>
          </a:prstGeom>
        </p:spPr>
      </p:pic>
      <p:pic>
        <p:nvPicPr>
          <p:cNvPr id="9" name="Picture 8" descr="A close up of a logo&#10;&#10;Description automatically generated">
            <a:extLst>
              <a:ext uri="{FF2B5EF4-FFF2-40B4-BE49-F238E27FC236}">
                <a16:creationId xmlns:a16="http://schemas.microsoft.com/office/drawing/2014/main" id="{25488DCA-B0D4-3A46-9C81-9560076386C8}"/>
              </a:ext>
            </a:extLst>
          </p:cNvPr>
          <p:cNvPicPr>
            <a:picLocks noChangeAspect="1"/>
          </p:cNvPicPr>
          <p:nvPr/>
        </p:nvPicPr>
        <p:blipFill>
          <a:blip r:embed="rId6"/>
          <a:stretch>
            <a:fillRect/>
          </a:stretch>
        </p:blipFill>
        <p:spPr>
          <a:xfrm>
            <a:off x="3928623" y="4629228"/>
            <a:ext cx="1956084" cy="1056451"/>
          </a:xfrm>
          <a:prstGeom prst="rect">
            <a:avLst/>
          </a:prstGeom>
        </p:spPr>
      </p:pic>
    </p:spTree>
    <p:extLst>
      <p:ext uri="{BB962C8B-B14F-4D97-AF65-F5344CB8AC3E}">
        <p14:creationId xmlns:p14="http://schemas.microsoft.com/office/powerpoint/2010/main" val="111051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7A60-2481-DC4F-8198-5764D2500669}"/>
              </a:ext>
            </a:extLst>
          </p:cNvPr>
          <p:cNvSpPr>
            <a:spLocks noGrp="1"/>
          </p:cNvSpPr>
          <p:nvPr>
            <p:ph type="title"/>
          </p:nvPr>
        </p:nvSpPr>
        <p:spPr>
          <a:xfrm>
            <a:off x="750479" y="605336"/>
            <a:ext cx="10414826" cy="184666"/>
          </a:xfrm>
        </p:spPr>
        <p:txBody>
          <a:bodyPr>
            <a:noAutofit/>
          </a:bodyPr>
          <a:lstStyle/>
          <a:p>
            <a:r>
              <a:rPr lang="en-ZA" sz="3600" dirty="0"/>
              <a:t>ART coverage (&gt;15 years), global and regional, 2018</a:t>
            </a:r>
            <a:br>
              <a:rPr lang="en-ZA" sz="2400" dirty="0"/>
            </a:br>
            <a:endParaRPr lang="en-US" sz="2400" dirty="0"/>
          </a:p>
        </p:txBody>
      </p:sp>
      <p:pic>
        <p:nvPicPr>
          <p:cNvPr id="9" name="Content Placeholder 8">
            <a:extLst>
              <a:ext uri="{FF2B5EF4-FFF2-40B4-BE49-F238E27FC236}">
                <a16:creationId xmlns:a16="http://schemas.microsoft.com/office/drawing/2014/main" id="{044E77F1-5B8C-5446-A881-9BBA856929DF}"/>
              </a:ext>
            </a:extLst>
          </p:cNvPr>
          <p:cNvPicPr>
            <a:picLocks noGrp="1" noChangeAspect="1"/>
          </p:cNvPicPr>
          <p:nvPr>
            <p:ph idx="1"/>
          </p:nvPr>
        </p:nvPicPr>
        <p:blipFill>
          <a:blip r:embed="rId3"/>
          <a:stretch>
            <a:fillRect/>
          </a:stretch>
        </p:blipFill>
        <p:spPr>
          <a:xfrm>
            <a:off x="1133876" y="855911"/>
            <a:ext cx="9924248" cy="5014357"/>
          </a:xfrm>
        </p:spPr>
      </p:pic>
      <p:sp>
        <p:nvSpPr>
          <p:cNvPr id="10" name="Rectangle 9">
            <a:extLst>
              <a:ext uri="{FF2B5EF4-FFF2-40B4-BE49-F238E27FC236}">
                <a16:creationId xmlns:a16="http://schemas.microsoft.com/office/drawing/2014/main" id="{F10578B9-FE6A-A245-8BB6-FDC5DC1BE5BA}"/>
              </a:ext>
            </a:extLst>
          </p:cNvPr>
          <p:cNvSpPr/>
          <p:nvPr/>
        </p:nvSpPr>
        <p:spPr>
          <a:xfrm>
            <a:off x="7913841" y="5936178"/>
            <a:ext cx="4278159" cy="369332"/>
          </a:xfrm>
          <a:prstGeom prst="rect">
            <a:avLst/>
          </a:prstGeom>
        </p:spPr>
        <p:txBody>
          <a:bodyPr wrap="none">
            <a:spAutoFit/>
          </a:bodyPr>
          <a:lstStyle/>
          <a:p>
            <a:r>
              <a:rPr lang="en-US" dirty="0">
                <a:latin typeface="Franklin Gothic Book" panose="020B0503020102020204" pitchFamily="34" charset="0"/>
              </a:rPr>
              <a:t>UNAIDS, 2019, Communities at the </a:t>
            </a:r>
            <a:r>
              <a:rPr lang="en-US" dirty="0" err="1">
                <a:latin typeface="Franklin Gothic Book" panose="020B0503020102020204" pitchFamily="34" charset="0"/>
              </a:rPr>
              <a:t>centre</a:t>
            </a:r>
            <a:endParaRPr lang="en-US" dirty="0">
              <a:latin typeface="Franklin Gothic Book" panose="020B0503020102020204" pitchFamily="34" charset="0"/>
            </a:endParaRPr>
          </a:p>
        </p:txBody>
      </p:sp>
      <p:sp>
        <p:nvSpPr>
          <p:cNvPr id="11" name="Oval 10">
            <a:extLst>
              <a:ext uri="{FF2B5EF4-FFF2-40B4-BE49-F238E27FC236}">
                <a16:creationId xmlns:a16="http://schemas.microsoft.com/office/drawing/2014/main" id="{D427985C-8DC4-1345-A44D-E8520B7AB124}"/>
              </a:ext>
            </a:extLst>
          </p:cNvPr>
          <p:cNvSpPr/>
          <p:nvPr/>
        </p:nvSpPr>
        <p:spPr>
          <a:xfrm>
            <a:off x="8814303" y="1322067"/>
            <a:ext cx="2243821" cy="2256312"/>
          </a:xfrm>
          <a:prstGeom prst="ellipse">
            <a:avLst/>
          </a:prstGeom>
          <a:noFill/>
          <a:ln w="28575">
            <a:solidFill>
              <a:srgbClr val="EE14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6449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CC84-D4C9-9347-A4F3-768657C59790}"/>
              </a:ext>
            </a:extLst>
          </p:cNvPr>
          <p:cNvSpPr>
            <a:spLocks noGrp="1"/>
          </p:cNvSpPr>
          <p:nvPr>
            <p:ph type="title"/>
          </p:nvPr>
        </p:nvSpPr>
        <p:spPr>
          <a:xfrm>
            <a:off x="750479" y="274639"/>
            <a:ext cx="10879545" cy="1143000"/>
          </a:xfrm>
        </p:spPr>
        <p:txBody>
          <a:bodyPr>
            <a:normAutofit fontScale="90000"/>
          </a:bodyPr>
          <a:lstStyle/>
          <a:p>
            <a:r>
              <a:rPr lang="en-US" dirty="0"/>
              <a:t>"We saw it in Botswana - you can get to 90-90-90 with a femininized approach, you haven’t reached the men.” </a:t>
            </a:r>
            <a:r>
              <a:rPr lang="en-US" i="1" dirty="0"/>
              <a:t>Ambassador </a:t>
            </a:r>
            <a:r>
              <a:rPr lang="en-US" i="1" dirty="0" err="1"/>
              <a:t>Birx</a:t>
            </a:r>
            <a:endParaRPr lang="en-US" i="1" dirty="0"/>
          </a:p>
        </p:txBody>
      </p:sp>
      <p:pic>
        <p:nvPicPr>
          <p:cNvPr id="4" name="Picture 4">
            <a:extLst>
              <a:ext uri="{FF2B5EF4-FFF2-40B4-BE49-F238E27FC236}">
                <a16:creationId xmlns:a16="http://schemas.microsoft.com/office/drawing/2014/main" id="{98A74AD5-C425-794E-A9A6-2270874EC4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0480" y="1829182"/>
            <a:ext cx="7004243" cy="423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A5532CFD-07F1-7B49-A02E-7DD52BA421CF}"/>
              </a:ext>
            </a:extLst>
          </p:cNvPr>
          <p:cNvPicPr>
            <a:picLocks noChangeAspect="1"/>
          </p:cNvPicPr>
          <p:nvPr/>
        </p:nvPicPr>
        <p:blipFill rotWithShape="1">
          <a:blip r:embed="rId4"/>
          <a:srcRect l="34125" t="17937" r="19938"/>
          <a:stretch/>
        </p:blipFill>
        <p:spPr>
          <a:xfrm>
            <a:off x="8072435" y="1829182"/>
            <a:ext cx="3557589" cy="4236836"/>
          </a:xfrm>
          <a:prstGeom prst="rect">
            <a:avLst/>
          </a:prstGeom>
        </p:spPr>
      </p:pic>
    </p:spTree>
    <p:extLst>
      <p:ext uri="{BB962C8B-B14F-4D97-AF65-F5344CB8AC3E}">
        <p14:creationId xmlns:p14="http://schemas.microsoft.com/office/powerpoint/2010/main" val="170769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A3BEA8-5040-405C-B94E-D20739A780C6}"/>
              </a:ext>
            </a:extLst>
          </p:cNvPr>
          <p:cNvSpPr>
            <a:spLocks noGrp="1"/>
          </p:cNvSpPr>
          <p:nvPr>
            <p:ph type="title"/>
          </p:nvPr>
        </p:nvSpPr>
        <p:spPr/>
        <p:txBody>
          <a:bodyPr>
            <a:normAutofit fontScale="90000"/>
          </a:bodyPr>
          <a:lstStyle/>
          <a:p>
            <a:r>
              <a:rPr lang="en-ZA" dirty="0"/>
              <a:t>Gendered health system</a:t>
            </a:r>
            <a:br>
              <a:rPr lang="en-ZA" dirty="0"/>
            </a:br>
            <a:r>
              <a:rPr lang="en-ZA" dirty="0"/>
              <a:t>Where do we diagnose men? </a:t>
            </a:r>
          </a:p>
        </p:txBody>
      </p:sp>
      <p:sp>
        <p:nvSpPr>
          <p:cNvPr id="10" name="Content Placeholder 9">
            <a:extLst>
              <a:ext uri="{FF2B5EF4-FFF2-40B4-BE49-F238E27FC236}">
                <a16:creationId xmlns:a16="http://schemas.microsoft.com/office/drawing/2014/main" id="{319E304E-3362-4390-B65A-A1B29868818A}"/>
              </a:ext>
            </a:extLst>
          </p:cNvPr>
          <p:cNvSpPr>
            <a:spLocks noGrp="1"/>
          </p:cNvSpPr>
          <p:nvPr>
            <p:ph sz="half" idx="2"/>
          </p:nvPr>
        </p:nvSpPr>
        <p:spPr/>
        <p:txBody>
          <a:bodyPr/>
          <a:lstStyle/>
          <a:p>
            <a:endParaRPr lang="en-ZA"/>
          </a:p>
        </p:txBody>
      </p:sp>
      <p:sp>
        <p:nvSpPr>
          <p:cNvPr id="13" name="Content Placeholder 12">
            <a:extLst>
              <a:ext uri="{FF2B5EF4-FFF2-40B4-BE49-F238E27FC236}">
                <a16:creationId xmlns:a16="http://schemas.microsoft.com/office/drawing/2014/main" id="{3623F353-4B16-4599-A863-F97B3785FCD6}"/>
              </a:ext>
            </a:extLst>
          </p:cNvPr>
          <p:cNvSpPr>
            <a:spLocks noGrp="1"/>
          </p:cNvSpPr>
          <p:nvPr>
            <p:ph sz="quarter" idx="4"/>
          </p:nvPr>
        </p:nvSpPr>
        <p:spPr/>
        <p:txBody>
          <a:bodyPr/>
          <a:lstStyle/>
          <a:p>
            <a:endParaRPr lang="en-ZA"/>
          </a:p>
        </p:txBody>
      </p:sp>
      <p:sp>
        <p:nvSpPr>
          <p:cNvPr id="5" name="Rectangle 4"/>
          <p:cNvSpPr/>
          <p:nvPr/>
        </p:nvSpPr>
        <p:spPr>
          <a:xfrm>
            <a:off x="228601" y="1586718"/>
            <a:ext cx="5271051" cy="381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2000" b="1" dirty="0">
                <a:solidFill>
                  <a:schemeClr val="tx1"/>
                </a:solidFill>
                <a:latin typeface="Franklin Gothic Book" panose="020B0503020102020204" pitchFamily="34" charset="0"/>
              </a:rPr>
              <a:t>Proportion of Males 15+ identified by modality</a:t>
            </a:r>
          </a:p>
        </p:txBody>
      </p:sp>
      <p:sp>
        <p:nvSpPr>
          <p:cNvPr id="6" name="Rectangle 5"/>
          <p:cNvSpPr/>
          <p:nvPr/>
        </p:nvSpPr>
        <p:spPr>
          <a:xfrm>
            <a:off x="6308613" y="1541792"/>
            <a:ext cx="5618549" cy="354073"/>
          </a:xfrm>
          <a:prstGeom prst="rect">
            <a:avLst/>
          </a:prstGeom>
          <a:solidFill>
            <a:srgbClr val="F0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2000" b="1" dirty="0">
                <a:solidFill>
                  <a:schemeClr val="tx1"/>
                </a:solidFill>
                <a:latin typeface="Franklin Gothic Book" panose="020B0503020102020204" pitchFamily="34" charset="0"/>
              </a:rPr>
              <a:t>Proportion of Females 15+ identified by modality</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8888" y="2020018"/>
            <a:ext cx="6018000" cy="4711160"/>
          </a:xfrm>
          <a:prstGeom prst="rect">
            <a:avLst/>
          </a:prstGeom>
        </p:spPr>
      </p:pic>
      <p:pic>
        <p:nvPicPr>
          <p:cNvPr id="2050" name="52745AE6-6D55-4CA5-A164-9A9F72954E6F" descr="52745AE6-6D55-4CA5-A164-9A9F72954E6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020018"/>
            <a:ext cx="6096000" cy="471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167B9FF-5C6B-4555-B925-E661E41A5733}"/>
              </a:ext>
            </a:extLst>
          </p:cNvPr>
          <p:cNvPicPr>
            <a:picLocks noChangeAspect="1"/>
          </p:cNvPicPr>
          <p:nvPr/>
        </p:nvPicPr>
        <p:blipFill>
          <a:blip r:embed="rId5"/>
          <a:stretch>
            <a:fillRect/>
          </a:stretch>
        </p:blipFill>
        <p:spPr>
          <a:xfrm>
            <a:off x="6308613" y="2720040"/>
            <a:ext cx="5680086" cy="3311115"/>
          </a:xfrm>
          <a:prstGeom prst="rect">
            <a:avLst/>
          </a:prstGeom>
        </p:spPr>
      </p:pic>
      <p:sp>
        <p:nvSpPr>
          <p:cNvPr id="2" name="TextBox 1">
            <a:extLst>
              <a:ext uri="{FF2B5EF4-FFF2-40B4-BE49-F238E27FC236}">
                <a16:creationId xmlns:a16="http://schemas.microsoft.com/office/drawing/2014/main" id="{E3184D80-014C-314F-AD08-8D9FF4532301}"/>
              </a:ext>
            </a:extLst>
          </p:cNvPr>
          <p:cNvSpPr txBox="1"/>
          <p:nvPr/>
        </p:nvSpPr>
        <p:spPr>
          <a:xfrm>
            <a:off x="1080576" y="3142771"/>
            <a:ext cx="4471885" cy="461665"/>
          </a:xfrm>
          <a:prstGeom prst="rect">
            <a:avLst/>
          </a:prstGeom>
          <a:solidFill>
            <a:schemeClr val="bg1"/>
          </a:solidFill>
          <a:ln w="38100">
            <a:solidFill>
              <a:srgbClr val="43695B"/>
            </a:solidFill>
          </a:ln>
        </p:spPr>
        <p:txBody>
          <a:bodyPr wrap="square" rtlCol="0">
            <a:spAutoFit/>
          </a:bodyPr>
          <a:lstStyle/>
          <a:p>
            <a:pPr algn="ctr"/>
            <a:r>
              <a:rPr lang="en-US" sz="2400" dirty="0">
                <a:latin typeface="Franklin Gothic Book" panose="020B0503020102020204" pitchFamily="34" charset="0"/>
              </a:rPr>
              <a:t>33% of men identified within TB</a:t>
            </a:r>
          </a:p>
        </p:txBody>
      </p:sp>
      <p:sp>
        <p:nvSpPr>
          <p:cNvPr id="11" name="TextBox 10">
            <a:extLst>
              <a:ext uri="{FF2B5EF4-FFF2-40B4-BE49-F238E27FC236}">
                <a16:creationId xmlns:a16="http://schemas.microsoft.com/office/drawing/2014/main" id="{79E33CCE-6D13-B246-860F-4EAA3FBF2AFB}"/>
              </a:ext>
            </a:extLst>
          </p:cNvPr>
          <p:cNvSpPr txBox="1"/>
          <p:nvPr/>
        </p:nvSpPr>
        <p:spPr>
          <a:xfrm>
            <a:off x="6633039" y="4911320"/>
            <a:ext cx="4985632" cy="461665"/>
          </a:xfrm>
          <a:prstGeom prst="rect">
            <a:avLst/>
          </a:prstGeom>
          <a:solidFill>
            <a:schemeClr val="bg1"/>
          </a:solidFill>
          <a:ln w="38100">
            <a:solidFill>
              <a:srgbClr val="EE1450"/>
            </a:solidFill>
          </a:ln>
        </p:spPr>
        <p:txBody>
          <a:bodyPr wrap="square" rtlCol="0">
            <a:spAutoFit/>
          </a:bodyPr>
          <a:lstStyle/>
          <a:p>
            <a:pPr algn="ctr"/>
            <a:r>
              <a:rPr lang="en-US" sz="2400" dirty="0">
                <a:latin typeface="Franklin Gothic Book" panose="020B0503020102020204" pitchFamily="34" charset="0"/>
              </a:rPr>
              <a:t>55% of women identified within ANC</a:t>
            </a:r>
          </a:p>
        </p:txBody>
      </p:sp>
    </p:spTree>
    <p:extLst>
      <p:ext uri="{BB962C8B-B14F-4D97-AF65-F5344CB8AC3E}">
        <p14:creationId xmlns:p14="http://schemas.microsoft.com/office/powerpoint/2010/main" val="13563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E7E03-5B4B-CD4C-AF7C-56CDF9CC2121}"/>
              </a:ext>
            </a:extLst>
          </p:cNvPr>
          <p:cNvSpPr>
            <a:spLocks noGrp="1"/>
          </p:cNvSpPr>
          <p:nvPr>
            <p:ph type="title"/>
          </p:nvPr>
        </p:nvSpPr>
        <p:spPr>
          <a:xfrm>
            <a:off x="1565902" y="218882"/>
            <a:ext cx="9399360" cy="1143000"/>
          </a:xfrm>
        </p:spPr>
        <p:txBody>
          <a:bodyPr>
            <a:normAutofit fontScale="90000"/>
          </a:bodyPr>
          <a:lstStyle/>
          <a:p>
            <a:r>
              <a:rPr lang="en-GB" dirty="0"/>
              <a:t>There isn’t a single “ MEN” population</a:t>
            </a:r>
            <a:br>
              <a:rPr lang="en-GB" dirty="0"/>
            </a:br>
            <a:r>
              <a:rPr lang="en-GB" dirty="0"/>
              <a:t>There’s are different men with different needs </a:t>
            </a:r>
            <a:endParaRPr lang="en-US" dirty="0"/>
          </a:p>
        </p:txBody>
      </p:sp>
      <p:graphicFrame>
        <p:nvGraphicFramePr>
          <p:cNvPr id="4" name="Content Placeholder 3">
            <a:extLst>
              <a:ext uri="{FF2B5EF4-FFF2-40B4-BE49-F238E27FC236}">
                <a16:creationId xmlns:a16="http://schemas.microsoft.com/office/drawing/2014/main" id="{D4D3A300-C6F9-F44D-8034-AD0F9006FE42}"/>
              </a:ext>
            </a:extLst>
          </p:cNvPr>
          <p:cNvGraphicFramePr>
            <a:graphicFrameLocks noGrp="1"/>
          </p:cNvGraphicFramePr>
          <p:nvPr>
            <p:ph idx="1"/>
            <p:extLst>
              <p:ext uri="{D42A27DB-BD31-4B8C-83A1-F6EECF244321}">
                <p14:modId xmlns:p14="http://schemas.microsoft.com/office/powerpoint/2010/main" val="4116653694"/>
              </p:ext>
            </p:extLst>
          </p:nvPr>
        </p:nvGraphicFramePr>
        <p:xfrm>
          <a:off x="-585215" y="1361882"/>
          <a:ext cx="5885148" cy="5221479"/>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30EC02A2-1EAC-BD43-906B-BCB2B130FFB7}"/>
              </a:ext>
            </a:extLst>
          </p:cNvPr>
          <p:cNvGrpSpPr/>
          <p:nvPr/>
        </p:nvGrpSpPr>
        <p:grpSpPr>
          <a:xfrm>
            <a:off x="7773857" y="2502411"/>
            <a:ext cx="1818045" cy="3067855"/>
            <a:chOff x="2319270" y="2376653"/>
            <a:chExt cx="2234761" cy="3676806"/>
          </a:xfrm>
        </p:grpSpPr>
        <p:pic>
          <p:nvPicPr>
            <p:cNvPr id="6" name="Picture 5">
              <a:extLst>
                <a:ext uri="{FF2B5EF4-FFF2-40B4-BE49-F238E27FC236}">
                  <a16:creationId xmlns:a16="http://schemas.microsoft.com/office/drawing/2014/main" id="{B4119AA0-7E16-8B47-8011-94FE509C0047}"/>
                </a:ext>
              </a:extLst>
            </p:cNvPr>
            <p:cNvPicPr>
              <a:picLocks noChangeAspect="1"/>
            </p:cNvPicPr>
            <p:nvPr/>
          </p:nvPicPr>
          <p:blipFill rotWithShape="1">
            <a:blip r:embed="rId4">
              <a:extLst>
                <a:ext uri="{28A0092B-C50C-407E-A947-70E740481C1C}">
                  <a14:useLocalDpi xmlns:a14="http://schemas.microsoft.com/office/drawing/2010/main" val="0"/>
                </a:ext>
              </a:extLst>
            </a:blip>
            <a:srcRect r="6638"/>
            <a:stretch/>
          </p:blipFill>
          <p:spPr>
            <a:xfrm>
              <a:off x="2319270" y="2376653"/>
              <a:ext cx="2234761" cy="3191522"/>
            </a:xfrm>
            <a:prstGeom prst="rect">
              <a:avLst/>
            </a:prstGeom>
          </p:spPr>
        </p:pic>
        <p:sp>
          <p:nvSpPr>
            <p:cNvPr id="7" name="Rectangle 6">
              <a:extLst>
                <a:ext uri="{FF2B5EF4-FFF2-40B4-BE49-F238E27FC236}">
                  <a16:creationId xmlns:a16="http://schemas.microsoft.com/office/drawing/2014/main" id="{0AC871C8-96B1-0440-860E-F0585B324261}"/>
                </a:ext>
              </a:extLst>
            </p:cNvPr>
            <p:cNvSpPr/>
            <p:nvPr/>
          </p:nvSpPr>
          <p:spPr>
            <a:xfrm>
              <a:off x="2813326" y="5591794"/>
              <a:ext cx="1202573" cy="461665"/>
            </a:xfrm>
            <a:prstGeom prst="rect">
              <a:avLst/>
            </a:prstGeom>
          </p:spPr>
          <p:txBody>
            <a:bodyPr wrap="none">
              <a:spAutoFit/>
            </a:bodyPr>
            <a:lstStyle/>
            <a:p>
              <a:pPr algn="ctr"/>
              <a:r>
                <a:rPr lang="en-US" sz="2400" dirty="0" err="1">
                  <a:solidFill>
                    <a:schemeClr val="tx2"/>
                  </a:solidFill>
                  <a:latin typeface="Franklin Gothic Book" panose="020B0503020102020204" pitchFamily="34" charset="0"/>
                </a:rPr>
                <a:t>Mr</a:t>
              </a:r>
              <a:r>
                <a:rPr lang="en-US" sz="2400" dirty="0">
                  <a:solidFill>
                    <a:schemeClr val="tx2"/>
                  </a:solidFill>
                  <a:latin typeface="Franklin Gothic Book" panose="020B0503020102020204" pitchFamily="34" charset="0"/>
                </a:rPr>
                <a:t> Blue</a:t>
              </a:r>
            </a:p>
          </p:txBody>
        </p:sp>
      </p:grpSp>
      <p:grpSp>
        <p:nvGrpSpPr>
          <p:cNvPr id="8" name="Group 7">
            <a:extLst>
              <a:ext uri="{FF2B5EF4-FFF2-40B4-BE49-F238E27FC236}">
                <a16:creationId xmlns:a16="http://schemas.microsoft.com/office/drawing/2014/main" id="{E55A130C-EE40-E94A-864D-D8E00E3B9AC6}"/>
              </a:ext>
            </a:extLst>
          </p:cNvPr>
          <p:cNvGrpSpPr/>
          <p:nvPr/>
        </p:nvGrpSpPr>
        <p:grpSpPr>
          <a:xfrm>
            <a:off x="9429560" y="4669113"/>
            <a:ext cx="2397899" cy="1970005"/>
            <a:chOff x="4668544" y="4435262"/>
            <a:chExt cx="2620800" cy="2247631"/>
          </a:xfrm>
        </p:grpSpPr>
        <p:pic>
          <p:nvPicPr>
            <p:cNvPr id="9" name="Picture 8">
              <a:extLst>
                <a:ext uri="{FF2B5EF4-FFF2-40B4-BE49-F238E27FC236}">
                  <a16:creationId xmlns:a16="http://schemas.microsoft.com/office/drawing/2014/main" id="{7D3A8F52-DA68-7D4C-BBCD-18A079072AB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911" r="7904"/>
            <a:stretch/>
          </p:blipFill>
          <p:spPr>
            <a:xfrm>
              <a:off x="4668544" y="4435262"/>
              <a:ext cx="2620800" cy="1763533"/>
            </a:xfrm>
            <a:prstGeom prst="rect">
              <a:avLst/>
            </a:prstGeom>
          </p:spPr>
        </p:pic>
        <p:sp>
          <p:nvSpPr>
            <p:cNvPr id="10" name="Rectangle 9">
              <a:extLst>
                <a:ext uri="{FF2B5EF4-FFF2-40B4-BE49-F238E27FC236}">
                  <a16:creationId xmlns:a16="http://schemas.microsoft.com/office/drawing/2014/main" id="{51B1763B-12FE-7D41-B68C-33AD04B1AD2C}"/>
                </a:ext>
              </a:extLst>
            </p:cNvPr>
            <p:cNvSpPr/>
            <p:nvPr/>
          </p:nvSpPr>
          <p:spPr>
            <a:xfrm>
              <a:off x="5372623" y="6221228"/>
              <a:ext cx="1390894" cy="461665"/>
            </a:xfrm>
            <a:prstGeom prst="rect">
              <a:avLst/>
            </a:prstGeom>
          </p:spPr>
          <p:txBody>
            <a:bodyPr wrap="none">
              <a:spAutoFit/>
            </a:bodyPr>
            <a:lstStyle/>
            <a:p>
              <a:pPr algn="ctr"/>
              <a:r>
                <a:rPr lang="en-US" sz="2400" dirty="0" err="1">
                  <a:solidFill>
                    <a:srgbClr val="58803C"/>
                  </a:solidFill>
                  <a:latin typeface="Franklin Gothic Book" panose="020B0503020102020204" pitchFamily="34" charset="0"/>
                </a:rPr>
                <a:t>Mr</a:t>
              </a:r>
              <a:r>
                <a:rPr lang="en-US" sz="2400" dirty="0">
                  <a:solidFill>
                    <a:srgbClr val="58803C"/>
                  </a:solidFill>
                  <a:latin typeface="Franklin Gothic Book" panose="020B0503020102020204" pitchFamily="34" charset="0"/>
                </a:rPr>
                <a:t> Green</a:t>
              </a:r>
            </a:p>
          </p:txBody>
        </p:sp>
      </p:grpSp>
      <p:grpSp>
        <p:nvGrpSpPr>
          <p:cNvPr id="11" name="Group 10">
            <a:extLst>
              <a:ext uri="{FF2B5EF4-FFF2-40B4-BE49-F238E27FC236}">
                <a16:creationId xmlns:a16="http://schemas.microsoft.com/office/drawing/2014/main" id="{E704526D-5792-034F-9BB2-13231BEC1788}"/>
              </a:ext>
            </a:extLst>
          </p:cNvPr>
          <p:cNvGrpSpPr/>
          <p:nvPr/>
        </p:nvGrpSpPr>
        <p:grpSpPr>
          <a:xfrm>
            <a:off x="4378825" y="2502411"/>
            <a:ext cx="1923003" cy="2814589"/>
            <a:chOff x="7443357" y="2719595"/>
            <a:chExt cx="2200275" cy="3415394"/>
          </a:xfrm>
        </p:grpSpPr>
        <p:sp>
          <p:nvSpPr>
            <p:cNvPr id="12" name="Rectangle 11">
              <a:extLst>
                <a:ext uri="{FF2B5EF4-FFF2-40B4-BE49-F238E27FC236}">
                  <a16:creationId xmlns:a16="http://schemas.microsoft.com/office/drawing/2014/main" id="{A1501A0B-A9E2-7349-81FF-C2396D4D15D7}"/>
                </a:ext>
              </a:extLst>
            </p:cNvPr>
            <p:cNvSpPr/>
            <p:nvPr/>
          </p:nvSpPr>
          <p:spPr>
            <a:xfrm>
              <a:off x="7906455" y="5673324"/>
              <a:ext cx="1269066" cy="461665"/>
            </a:xfrm>
            <a:prstGeom prst="rect">
              <a:avLst/>
            </a:prstGeom>
          </p:spPr>
          <p:txBody>
            <a:bodyPr wrap="none">
              <a:spAutoFit/>
            </a:bodyPr>
            <a:lstStyle/>
            <a:p>
              <a:pPr algn="ctr"/>
              <a:r>
                <a:rPr lang="en-US" sz="2400" dirty="0" err="1">
                  <a:solidFill>
                    <a:srgbClr val="FF585D"/>
                  </a:solidFill>
                  <a:latin typeface="Franklin Gothic Book" panose="020B0503020102020204" pitchFamily="34" charset="0"/>
                </a:rPr>
                <a:t>Mr</a:t>
              </a:r>
              <a:r>
                <a:rPr lang="en-US" sz="2400" dirty="0">
                  <a:solidFill>
                    <a:srgbClr val="FF585D"/>
                  </a:solidFill>
                  <a:latin typeface="Franklin Gothic Book" panose="020B0503020102020204" pitchFamily="34" charset="0"/>
                </a:rPr>
                <a:t> Rose</a:t>
              </a:r>
            </a:p>
          </p:txBody>
        </p:sp>
        <p:pic>
          <p:nvPicPr>
            <p:cNvPr id="13" name="Picture 12">
              <a:extLst>
                <a:ext uri="{FF2B5EF4-FFF2-40B4-BE49-F238E27FC236}">
                  <a16:creationId xmlns:a16="http://schemas.microsoft.com/office/drawing/2014/main" id="{E87DB3AE-E711-E141-BE17-BB2DBEE96F66}"/>
                </a:ext>
              </a:extLst>
            </p:cNvPr>
            <p:cNvPicPr>
              <a:picLocks noChangeAspect="1"/>
            </p:cNvPicPr>
            <p:nvPr/>
          </p:nvPicPr>
          <p:blipFill>
            <a:blip r:embed="rId6"/>
            <a:stretch>
              <a:fillRect/>
            </a:stretch>
          </p:blipFill>
          <p:spPr>
            <a:xfrm>
              <a:off x="7443357" y="2719595"/>
              <a:ext cx="2200275" cy="2924175"/>
            </a:xfrm>
            <a:prstGeom prst="rect">
              <a:avLst/>
            </a:prstGeom>
          </p:spPr>
        </p:pic>
      </p:grpSp>
      <p:grpSp>
        <p:nvGrpSpPr>
          <p:cNvPr id="14" name="Group 13">
            <a:extLst>
              <a:ext uri="{FF2B5EF4-FFF2-40B4-BE49-F238E27FC236}">
                <a16:creationId xmlns:a16="http://schemas.microsoft.com/office/drawing/2014/main" id="{6B278E2B-2475-844A-A990-370B6B96A3D4}"/>
              </a:ext>
            </a:extLst>
          </p:cNvPr>
          <p:cNvGrpSpPr/>
          <p:nvPr/>
        </p:nvGrpSpPr>
        <p:grpSpPr>
          <a:xfrm>
            <a:off x="6124090" y="1573326"/>
            <a:ext cx="1753561" cy="2922059"/>
            <a:chOff x="9792632" y="3338635"/>
            <a:chExt cx="1818045" cy="3144062"/>
          </a:xfrm>
        </p:grpSpPr>
        <p:sp>
          <p:nvSpPr>
            <p:cNvPr id="15" name="Rectangle 14">
              <a:extLst>
                <a:ext uri="{FF2B5EF4-FFF2-40B4-BE49-F238E27FC236}">
                  <a16:creationId xmlns:a16="http://schemas.microsoft.com/office/drawing/2014/main" id="{5AB636A1-8E79-504D-8D56-F992369F1DAD}"/>
                </a:ext>
              </a:extLst>
            </p:cNvPr>
            <p:cNvSpPr/>
            <p:nvPr/>
          </p:nvSpPr>
          <p:spPr>
            <a:xfrm>
              <a:off x="10095334" y="6021032"/>
              <a:ext cx="1212640" cy="461665"/>
            </a:xfrm>
            <a:prstGeom prst="rect">
              <a:avLst/>
            </a:prstGeom>
          </p:spPr>
          <p:txBody>
            <a:bodyPr wrap="none">
              <a:spAutoFit/>
            </a:bodyPr>
            <a:lstStyle/>
            <a:p>
              <a:pPr algn="ctr"/>
              <a:r>
                <a:rPr lang="en-US" sz="2400" dirty="0" err="1">
                  <a:solidFill>
                    <a:schemeClr val="bg1">
                      <a:lumMod val="50000"/>
                    </a:schemeClr>
                  </a:solidFill>
                  <a:latin typeface="Franklin Gothic Book" panose="020B0503020102020204" pitchFamily="34" charset="0"/>
                </a:rPr>
                <a:t>Mr</a:t>
              </a:r>
              <a:r>
                <a:rPr lang="en-US" sz="2400" dirty="0">
                  <a:solidFill>
                    <a:schemeClr val="bg1">
                      <a:lumMod val="50000"/>
                    </a:schemeClr>
                  </a:solidFill>
                  <a:latin typeface="Franklin Gothic Book" panose="020B0503020102020204" pitchFamily="34" charset="0"/>
                </a:rPr>
                <a:t> Grey</a:t>
              </a:r>
            </a:p>
          </p:txBody>
        </p:sp>
        <p:pic>
          <p:nvPicPr>
            <p:cNvPr id="16" name="Picture 15">
              <a:extLst>
                <a:ext uri="{FF2B5EF4-FFF2-40B4-BE49-F238E27FC236}">
                  <a16:creationId xmlns:a16="http://schemas.microsoft.com/office/drawing/2014/main" id="{5A7273AE-ACE9-004D-BC4D-D5D13332D9E1}"/>
                </a:ext>
              </a:extLst>
            </p:cNvPr>
            <p:cNvPicPr>
              <a:picLocks noChangeAspect="1"/>
            </p:cNvPicPr>
            <p:nvPr/>
          </p:nvPicPr>
          <p:blipFill>
            <a:blip r:embed="rId7"/>
            <a:stretch>
              <a:fillRect/>
            </a:stretch>
          </p:blipFill>
          <p:spPr>
            <a:xfrm>
              <a:off x="9792632" y="3338635"/>
              <a:ext cx="1818045" cy="2651760"/>
            </a:xfrm>
            <a:prstGeom prst="rect">
              <a:avLst/>
            </a:prstGeom>
          </p:spPr>
        </p:pic>
      </p:grpSp>
      <p:grpSp>
        <p:nvGrpSpPr>
          <p:cNvPr id="17" name="Group 16">
            <a:extLst>
              <a:ext uri="{FF2B5EF4-FFF2-40B4-BE49-F238E27FC236}">
                <a16:creationId xmlns:a16="http://schemas.microsoft.com/office/drawing/2014/main" id="{99377C27-AB5E-B341-A027-6EB6ABD8C91E}"/>
              </a:ext>
            </a:extLst>
          </p:cNvPr>
          <p:cNvGrpSpPr/>
          <p:nvPr/>
        </p:nvGrpSpPr>
        <p:grpSpPr>
          <a:xfrm>
            <a:off x="9591902" y="1450062"/>
            <a:ext cx="1818046" cy="3130870"/>
            <a:chOff x="150025" y="2878292"/>
            <a:chExt cx="2015231" cy="3487530"/>
          </a:xfrm>
        </p:grpSpPr>
        <p:pic>
          <p:nvPicPr>
            <p:cNvPr id="18" name="Picture 17">
              <a:extLst>
                <a:ext uri="{FF2B5EF4-FFF2-40B4-BE49-F238E27FC236}">
                  <a16:creationId xmlns:a16="http://schemas.microsoft.com/office/drawing/2014/main" id="{E85BE028-2A67-754B-B7EB-1BB9022A5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25" y="2878292"/>
              <a:ext cx="2015231" cy="3022846"/>
            </a:xfrm>
            <a:prstGeom prst="rect">
              <a:avLst/>
            </a:prstGeom>
          </p:spPr>
        </p:pic>
        <p:sp>
          <p:nvSpPr>
            <p:cNvPr id="19" name="Rectangle 18">
              <a:extLst>
                <a:ext uri="{FF2B5EF4-FFF2-40B4-BE49-F238E27FC236}">
                  <a16:creationId xmlns:a16="http://schemas.microsoft.com/office/drawing/2014/main" id="{A3E4F6D0-40D4-1345-9041-67A43D5E722A}"/>
                </a:ext>
              </a:extLst>
            </p:cNvPr>
            <p:cNvSpPr/>
            <p:nvPr/>
          </p:nvSpPr>
          <p:spPr>
            <a:xfrm>
              <a:off x="583925" y="5904157"/>
              <a:ext cx="1147430" cy="461665"/>
            </a:xfrm>
            <a:prstGeom prst="rect">
              <a:avLst/>
            </a:prstGeom>
          </p:spPr>
          <p:txBody>
            <a:bodyPr wrap="none">
              <a:spAutoFit/>
            </a:bodyPr>
            <a:lstStyle/>
            <a:p>
              <a:pPr algn="ctr"/>
              <a:r>
                <a:rPr lang="en-US" sz="2400" dirty="0" err="1">
                  <a:solidFill>
                    <a:srgbClr val="3D9DB8"/>
                  </a:solidFill>
                  <a:latin typeface="Franklin Gothic Book" panose="020B0503020102020204" pitchFamily="34" charset="0"/>
                </a:rPr>
                <a:t>Mr</a:t>
              </a:r>
              <a:r>
                <a:rPr lang="en-US" sz="2400" dirty="0">
                  <a:solidFill>
                    <a:srgbClr val="3D9DB8"/>
                  </a:solidFill>
                  <a:latin typeface="Franklin Gothic Book" panose="020B0503020102020204" pitchFamily="34" charset="0"/>
                </a:rPr>
                <a:t> Teal</a:t>
              </a:r>
            </a:p>
          </p:txBody>
        </p:sp>
      </p:grpSp>
      <p:sp>
        <p:nvSpPr>
          <p:cNvPr id="3" name="Oval 2">
            <a:extLst>
              <a:ext uri="{FF2B5EF4-FFF2-40B4-BE49-F238E27FC236}">
                <a16:creationId xmlns:a16="http://schemas.microsoft.com/office/drawing/2014/main" id="{79C2B238-FFFE-4124-BD5A-4F5DDD5FA51A}"/>
              </a:ext>
            </a:extLst>
          </p:cNvPr>
          <p:cNvSpPr/>
          <p:nvPr/>
        </p:nvSpPr>
        <p:spPr>
          <a:xfrm>
            <a:off x="9177682" y="4580933"/>
            <a:ext cx="2868810" cy="2058186"/>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128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extLst>
              <p:ext uri="{D42A27DB-BD31-4B8C-83A1-F6EECF244321}">
                <p14:modId xmlns:p14="http://schemas.microsoft.com/office/powerpoint/2010/main" val="2547559841"/>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944977E-6C94-43CD-A806-DC13FAB713EE}"/>
              </a:ext>
            </a:extLst>
          </p:cNvPr>
          <p:cNvPicPr>
            <a:picLocks noChangeAspect="1"/>
          </p:cNvPicPr>
          <p:nvPr/>
        </p:nvPicPr>
        <p:blipFill>
          <a:blip r:embed="rId8"/>
          <a:stretch>
            <a:fillRect/>
          </a:stretch>
        </p:blipFill>
        <p:spPr>
          <a:xfrm>
            <a:off x="6864097" y="1417639"/>
            <a:ext cx="4895088" cy="4621799"/>
          </a:xfrm>
          <a:prstGeom prst="rect">
            <a:avLst/>
          </a:prstGeom>
        </p:spPr>
      </p:pic>
      <p:sp>
        <p:nvSpPr>
          <p:cNvPr id="3" name="Speech Bubble: Oval 2">
            <a:extLst>
              <a:ext uri="{FF2B5EF4-FFF2-40B4-BE49-F238E27FC236}">
                <a16:creationId xmlns:a16="http://schemas.microsoft.com/office/drawing/2014/main" id="{D1CC9CA2-7646-48BE-AA22-FCC4E8C8AC95}"/>
              </a:ext>
            </a:extLst>
          </p:cNvPr>
          <p:cNvSpPr/>
          <p:nvPr/>
        </p:nvSpPr>
        <p:spPr>
          <a:xfrm>
            <a:off x="4882896" y="1446793"/>
            <a:ext cx="4242816" cy="3090672"/>
          </a:xfrm>
          <a:prstGeom prst="wedgeEllipseCallout">
            <a:avLst>
              <a:gd name="adj1" fmla="val 45546"/>
              <a:gd name="adj2" fmla="val 7966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ZA" sz="26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Empower men in communities with information: </a:t>
            </a:r>
          </a:p>
          <a:p>
            <a:pPr marL="457200" indent="-457200">
              <a:buFont typeface="Arial" panose="020B0604020202020204" pitchFamily="34" charset="0"/>
              <a:buChar char="•"/>
            </a:pPr>
            <a:r>
              <a:rPr lang="en-ZA" sz="26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U=U </a:t>
            </a:r>
          </a:p>
          <a:p>
            <a:pPr marL="457200" indent="-457200">
              <a:buFont typeface="Arial" panose="020B0604020202020204" pitchFamily="34" charset="0"/>
              <a:buChar char="•"/>
            </a:pPr>
            <a:r>
              <a:rPr lang="en-ZA" sz="26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Clinic services</a:t>
            </a:r>
          </a:p>
          <a:p>
            <a:pPr marL="457200" indent="-457200">
              <a:buFont typeface="Arial" panose="020B0604020202020204" pitchFamily="34" charset="0"/>
              <a:buChar char="•"/>
            </a:pPr>
            <a:r>
              <a:rPr lang="en-ZA" sz="2600" b="1" dirty="0">
                <a:ln w="0"/>
                <a:solidFill>
                  <a:schemeClr val="tx1"/>
                </a:solidFill>
                <a:effectLst>
                  <a:outerShdw blurRad="38100" dist="19050" dir="2700000" algn="tl" rotWithShape="0">
                    <a:schemeClr val="dk1">
                      <a:alpha val="40000"/>
                    </a:schemeClr>
                  </a:outerShdw>
                </a:effectLst>
                <a:latin typeface="Franklin Gothic Book" panose="020B0503020102020204" pitchFamily="34" charset="0"/>
              </a:rPr>
              <a:t>Pathway ahead </a:t>
            </a:r>
          </a:p>
        </p:txBody>
      </p:sp>
      <p:sp>
        <p:nvSpPr>
          <p:cNvPr id="5" name="TextBox 4">
            <a:extLst>
              <a:ext uri="{FF2B5EF4-FFF2-40B4-BE49-F238E27FC236}">
                <a16:creationId xmlns:a16="http://schemas.microsoft.com/office/drawing/2014/main" id="{BC2A4B25-18E1-4266-9664-BA305E6A5FE0}"/>
              </a:ext>
            </a:extLst>
          </p:cNvPr>
          <p:cNvSpPr txBox="1"/>
          <p:nvPr/>
        </p:nvSpPr>
        <p:spPr>
          <a:xfrm>
            <a:off x="9697453" y="5200029"/>
            <a:ext cx="1884948" cy="646331"/>
          </a:xfrm>
          <a:prstGeom prst="rect">
            <a:avLst/>
          </a:prstGeom>
          <a:noFill/>
        </p:spPr>
        <p:txBody>
          <a:bodyPr wrap="square" rtlCol="0">
            <a:spAutoFit/>
          </a:bodyPr>
          <a:lstStyle/>
          <a:p>
            <a:pPr algn="r"/>
            <a:r>
              <a:rPr lang="en-ZA" dirty="0">
                <a:solidFill>
                  <a:schemeClr val="bg1"/>
                </a:solidFill>
                <a:latin typeface="Franklin Gothic Book" panose="020B0503020102020204" pitchFamily="34" charset="0"/>
              </a:rPr>
              <a:t>Nelson </a:t>
            </a:r>
            <a:r>
              <a:rPr lang="en-ZA" dirty="0" err="1">
                <a:solidFill>
                  <a:schemeClr val="bg1"/>
                </a:solidFill>
                <a:latin typeface="Franklin Gothic Book" panose="020B0503020102020204" pitchFamily="34" charset="0"/>
              </a:rPr>
              <a:t>Otwoma</a:t>
            </a:r>
            <a:r>
              <a:rPr lang="en-ZA" dirty="0">
                <a:solidFill>
                  <a:schemeClr val="bg1"/>
                </a:solidFill>
                <a:latin typeface="Franklin Gothic Book" panose="020B0503020102020204" pitchFamily="34" charset="0"/>
              </a:rPr>
              <a:t> </a:t>
            </a:r>
          </a:p>
          <a:p>
            <a:pPr algn="r"/>
            <a:r>
              <a:rPr lang="en-ZA" dirty="0">
                <a:solidFill>
                  <a:schemeClr val="bg1"/>
                </a:solidFill>
                <a:latin typeface="Franklin Gothic Book" panose="020B0503020102020204" pitchFamily="34" charset="0"/>
              </a:rPr>
              <a:t>NEPHAK, Kenya</a:t>
            </a:r>
          </a:p>
        </p:txBody>
      </p:sp>
    </p:spTree>
    <p:extLst>
      <p:ext uri="{BB962C8B-B14F-4D97-AF65-F5344CB8AC3E}">
        <p14:creationId xmlns:p14="http://schemas.microsoft.com/office/powerpoint/2010/main" val="2930288436"/>
      </p:ext>
    </p:extLst>
  </p:cSld>
  <p:clrMapOvr>
    <a:masterClrMapping/>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6725</TotalTime>
  <Words>1338</Words>
  <Application>Microsoft Office PowerPoint</Application>
  <PresentationFormat>Widescreen</PresentationFormat>
  <Paragraphs>167</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Franklin Gothic Book</vt:lpstr>
      <vt:lpstr>Raleway</vt:lpstr>
      <vt:lpstr>Segoe UI</vt:lpstr>
      <vt:lpstr>Wingdings</vt:lpstr>
      <vt:lpstr>AIDS 2016_Template</vt:lpstr>
      <vt:lpstr>PowerPoint Presentation</vt:lpstr>
      <vt:lpstr>How to test more men  Highlights from the “Men &amp; HIV Forum”</vt:lpstr>
      <vt:lpstr>Why a “Men &amp; HIV Forum”?</vt:lpstr>
      <vt:lpstr>Essential change required to address men’s health  Prof Sarah Hawkes</vt:lpstr>
      <vt:lpstr>ART coverage (&gt;15 years), global and regional, 2018 </vt:lpstr>
      <vt:lpstr>"We saw it in Botswana - you can get to 90-90-90 with a femininized approach, you haven’t reached the men.” Ambassador Birx</vt:lpstr>
      <vt:lpstr>Gendered health system Where do we diagnose men? </vt:lpstr>
      <vt:lpstr>There isn’t a single “ MEN” population There’s are different men with different needs </vt:lpstr>
      <vt:lpstr>To improve men’s health</vt:lpstr>
      <vt:lpstr>To improve men’s health</vt:lpstr>
      <vt:lpstr>To improve men’s health</vt:lpstr>
      <vt:lpstr>To improve men’s health</vt:lpstr>
      <vt:lpstr>To improve men’s health</vt:lpstr>
      <vt:lpstr>To improve men’s health</vt:lpstr>
      <vt:lpstr>To improve men’s health</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Lynne Wilkinson</cp:lastModifiedBy>
  <cp:revision>111</cp:revision>
  <cp:lastPrinted>2017-01-16T15:31:13Z</cp:lastPrinted>
  <dcterms:created xsi:type="dcterms:W3CDTF">2017-01-13T09:09:35Z</dcterms:created>
  <dcterms:modified xsi:type="dcterms:W3CDTF">2019-07-23T16:09:37Z</dcterms:modified>
</cp:coreProperties>
</file>